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494" r:id="rId53"/>
    <p:sldId id="495" r:id="rId54"/>
    <p:sldId id="496" r:id="rId55"/>
    <p:sldId id="497" r:id="rId56"/>
    <p:sldId id="498" r:id="rId57"/>
    <p:sldId id="499" r:id="rId58"/>
    <p:sldId id="500" r:id="rId59"/>
    <p:sldId id="501" r:id="rId60"/>
    <p:sldId id="502" r:id="rId61"/>
    <p:sldId id="503" r:id="rId62"/>
    <p:sldId id="504" r:id="rId63"/>
    <p:sldId id="505" r:id="rId64"/>
    <p:sldId id="506" r:id="rId65"/>
    <p:sldId id="507" r:id="rId66"/>
    <p:sldId id="508" r:id="rId67"/>
    <p:sldId id="509" r:id="rId68"/>
    <p:sldId id="510" r:id="rId69"/>
    <p:sldId id="511" r:id="rId70"/>
    <p:sldId id="512" r:id="rId71"/>
    <p:sldId id="513" r:id="rId72"/>
    <p:sldId id="514" r:id="rId73"/>
    <p:sldId id="515" r:id="rId74"/>
    <p:sldId id="516" r:id="rId75"/>
    <p:sldId id="517" r:id="rId76"/>
    <p:sldId id="518" r:id="rId77"/>
    <p:sldId id="519" r:id="rId78"/>
    <p:sldId id="520" r:id="rId79"/>
    <p:sldId id="521" r:id="rId80"/>
    <p:sldId id="522" r:id="rId81"/>
    <p:sldId id="523" r:id="rId82"/>
    <p:sldId id="524" r:id="rId83"/>
    <p:sldId id="525" r:id="rId84"/>
    <p:sldId id="526" r:id="rId85"/>
    <p:sldId id="527" r:id="rId86"/>
    <p:sldId id="528" r:id="rId87"/>
    <p:sldId id="529" r:id="rId88"/>
    <p:sldId id="530" r:id="rId89"/>
    <p:sldId id="531" r:id="rId90"/>
    <p:sldId id="532" r:id="rId91"/>
    <p:sldId id="533" r:id="rId92"/>
    <p:sldId id="534" r:id="rId93"/>
    <p:sldId id="535" r:id="rId9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8" y="11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D031-12AF-4DFA-B93B-23EE8197FC81}" type="datetimeFigureOut">
              <a:rPr lang="en-US" smtClean="0"/>
              <a:t>12/08/2017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58B-817B-4B13-BADC-444DF1F14707}" type="slidenum">
              <a:rPr lang="en-US" smtClean="0"/>
              <a:t>‹#›</a:t>
            </a:fld>
            <a:endParaRPr lang="en-US"/>
          </a:p>
        </p:txBody>
      </p:sp>
    </p:spTree>
    <p:extLst>
      <p:ext uri="{BB962C8B-B14F-4D97-AF65-F5344CB8AC3E}">
        <p14:creationId xmlns:p14="http://schemas.microsoft.com/office/powerpoint/2010/main" val="1240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6797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127737D-0302-4361-AD39-9B602F975064}" type="slidenum">
              <a:rPr lang="en-US" altLang="en-US">
                <a:latin typeface="Verdana" panose="020B0604030504040204" pitchFamily="34" charset="0"/>
              </a:rPr>
              <a:pPr algn="r" eaLnBrk="1" hangingPunct="1">
                <a:spcBef>
                  <a:spcPct val="0"/>
                </a:spcBef>
              </a:pPr>
              <a:t>1</a:t>
            </a:fld>
            <a:endParaRPr lang="en-US" altLang="en-US" dirty="0">
              <a:latin typeface="Verdana" panose="020B0604030504040204" pitchFamily="34" charset="0"/>
            </a:endParaRPr>
          </a:p>
        </p:txBody>
      </p:sp>
    </p:spTree>
    <p:extLst>
      <p:ext uri="{BB962C8B-B14F-4D97-AF65-F5344CB8AC3E}">
        <p14:creationId xmlns:p14="http://schemas.microsoft.com/office/powerpoint/2010/main" val="227762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0629CBEB-B83A-4BAB-8A18-772751488730}" type="datetime1">
              <a:rPr lang="en-US" smtClean="0"/>
              <a:pPr>
                <a:defRPr/>
              </a:pPr>
              <a:t>12/08/2017</a:t>
            </a:fld>
            <a:endParaRPr lang="en-US" dirty="0"/>
          </a:p>
        </p:txBody>
      </p:sp>
      <p:sp>
        <p:nvSpPr>
          <p:cNvPr id="482308"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4F19F58-DC34-41D3-A4A6-EDE8B32AE3F8}" type="slidenum">
              <a:rPr lang="en-US" altLang="en-US">
                <a:latin typeface="Arial" panose="020B0604020202020204" pitchFamily="34" charset="0"/>
              </a:rPr>
              <a:pPr algn="r" eaLnBrk="1" hangingPunct="1">
                <a:spcBef>
                  <a:spcPct val="0"/>
                </a:spcBef>
              </a:pPr>
              <a:t>10</a:t>
            </a:fld>
            <a:endParaRPr lang="en-US" altLang="en-US" dirty="0">
              <a:latin typeface="Arial" panose="020B0604020202020204" pitchFamily="34" charset="0"/>
            </a:endParaRPr>
          </a:p>
        </p:txBody>
      </p:sp>
      <p:sp>
        <p:nvSpPr>
          <p:cNvPr id="482309"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10"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a:cs typeface="Arial" panose="020B0604020202020204" pitchFamily="34" charset="0"/>
            </a:endParaRPr>
          </a:p>
        </p:txBody>
      </p:sp>
    </p:spTree>
    <p:extLst>
      <p:ext uri="{BB962C8B-B14F-4D97-AF65-F5344CB8AC3E}">
        <p14:creationId xmlns:p14="http://schemas.microsoft.com/office/powerpoint/2010/main" val="58007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4D6E75C8-A7F5-440D-B254-ACA568F54382}" type="datetime1">
              <a:rPr lang="en-US" smtClean="0"/>
              <a:pPr>
                <a:defRPr/>
              </a:pPr>
              <a:t>12/08/2017</a:t>
            </a:fld>
            <a:endParaRPr lang="en-US" dirty="0"/>
          </a:p>
        </p:txBody>
      </p:sp>
      <p:sp>
        <p:nvSpPr>
          <p:cNvPr id="484356"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9EE7199-D831-490F-AF4F-34F9AA67E7EB}" type="slidenum">
              <a:rPr lang="en-US" altLang="en-US">
                <a:latin typeface="Arial" panose="020B0604020202020204" pitchFamily="34" charset="0"/>
              </a:rPr>
              <a:pPr algn="r" eaLnBrk="1" hangingPunct="1">
                <a:spcBef>
                  <a:spcPct val="0"/>
                </a:spcBef>
              </a:pPr>
              <a:t>11</a:t>
            </a:fld>
            <a:endParaRPr lang="en-US" altLang="en-US" dirty="0">
              <a:latin typeface="Arial" panose="020B0604020202020204" pitchFamily="34" charset="0"/>
            </a:endParaRPr>
          </a:p>
        </p:txBody>
      </p:sp>
      <p:sp>
        <p:nvSpPr>
          <p:cNvPr id="484357"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8"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z="1800" dirty="0">
                <a:cs typeface="Arial" panose="020B0604020202020204" pitchFamily="34" charset="0"/>
              </a:rPr>
              <a:t> Explain that “tax free” means never having to pay tax; “tax deferred” means you can put off paying the tax, but you must pay tax in the future</a:t>
            </a:r>
          </a:p>
        </p:txBody>
      </p:sp>
    </p:spTree>
    <p:extLst>
      <p:ext uri="{BB962C8B-B14F-4D97-AF65-F5344CB8AC3E}">
        <p14:creationId xmlns:p14="http://schemas.microsoft.com/office/powerpoint/2010/main" val="413233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86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E008A1A0-3890-46BB-A022-81BC45983B6C}" type="datetime1">
              <a:rPr lang="en-US" smtClean="0"/>
              <a:pPr>
                <a:defRPr/>
              </a:pPr>
              <a:t>12/08/2017</a:t>
            </a:fld>
            <a:endParaRPr lang="en-US" dirty="0"/>
          </a:p>
        </p:txBody>
      </p:sp>
    </p:spTree>
    <p:extLst>
      <p:ext uri="{BB962C8B-B14F-4D97-AF65-F5344CB8AC3E}">
        <p14:creationId xmlns:p14="http://schemas.microsoft.com/office/powerpoint/2010/main" val="78944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88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58C2547-6987-4E30-BF77-B165569DC31A}" type="datetime1">
              <a:rPr lang="en-US" smtClean="0"/>
              <a:pPr>
                <a:defRPr/>
              </a:pPr>
              <a:t>12/08/2017</a:t>
            </a:fld>
            <a:endParaRPr lang="en-US" dirty="0"/>
          </a:p>
        </p:txBody>
      </p:sp>
      <p:sp>
        <p:nvSpPr>
          <p:cNvPr id="48845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BEE60B7-A4B0-4570-860C-70C236D4F456}" type="slidenum">
              <a:rPr lang="en-US" altLang="en-US">
                <a:latin typeface="Verdana" panose="020B0604030504040204" pitchFamily="34" charset="0"/>
              </a:rPr>
              <a:pPr algn="r" eaLnBrk="1" hangingPunct="1">
                <a:spcBef>
                  <a:spcPct val="0"/>
                </a:spcBef>
              </a:pPr>
              <a:t>13</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8619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EEDCD72C-5351-4D95-8DD0-88FF2A6F2162}" type="datetime1">
              <a:rPr lang="en-US" smtClean="0"/>
              <a:pPr>
                <a:defRPr/>
              </a:pPr>
              <a:t>12/08/2017</a:t>
            </a:fld>
            <a:endParaRPr lang="en-US" dirty="0"/>
          </a:p>
        </p:txBody>
      </p:sp>
      <p:sp>
        <p:nvSpPr>
          <p:cNvPr id="490500"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2FBD61-FB68-4616-8AD1-849FEF1A1BC4}" type="slidenum">
              <a:rPr lang="en-US" altLang="en-US">
                <a:latin typeface="Arial" panose="020B0604020202020204" pitchFamily="34" charset="0"/>
              </a:rPr>
              <a:pPr algn="r" eaLnBrk="1" hangingPunct="1">
                <a:spcBef>
                  <a:spcPct val="0"/>
                </a:spcBef>
              </a:pPr>
              <a:t>14</a:t>
            </a:fld>
            <a:endParaRPr lang="en-US" altLang="en-US" dirty="0">
              <a:latin typeface="Arial" panose="020B0604020202020204" pitchFamily="34" charset="0"/>
            </a:endParaRPr>
          </a:p>
        </p:txBody>
      </p:sp>
      <p:sp>
        <p:nvSpPr>
          <p:cNvPr id="49050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0502"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1121" indent="-281121">
              <a:spcBef>
                <a:spcPct val="0"/>
              </a:spcBef>
            </a:pPr>
            <a:endParaRPr lang="en-US" altLang="en-US" sz="1800" dirty="0">
              <a:cs typeface="Arial" panose="020B0604020202020204" pitchFamily="34" charset="0"/>
            </a:endParaRPr>
          </a:p>
        </p:txBody>
      </p:sp>
    </p:spTree>
    <p:extLst>
      <p:ext uri="{BB962C8B-B14F-4D97-AF65-F5344CB8AC3E}">
        <p14:creationId xmlns:p14="http://schemas.microsoft.com/office/powerpoint/2010/main" val="319542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9254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3D608CD-8939-446E-834C-25B7A6E1E56D}" type="slidenum">
              <a:rPr lang="en-US" altLang="en-US">
                <a:latin typeface="Verdana" panose="020B0604030504040204" pitchFamily="34" charset="0"/>
              </a:rPr>
              <a:pPr algn="r" eaLnBrk="1" hangingPunct="1">
                <a:spcBef>
                  <a:spcPct val="0"/>
                </a:spcBef>
              </a:pPr>
              <a:t>15</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8140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This is a sample 1099-R showing how pension/annuity/IRA income is reported</a:t>
            </a:r>
          </a:p>
          <a:p>
            <a:pPr>
              <a:buFontTx/>
              <a:buChar char="•"/>
            </a:pPr>
            <a:endParaRPr lang="en-US" altLang="en-US" dirty="0">
              <a:cs typeface="Arial" panose="020B0604020202020204" pitchFamily="34" charset="0"/>
            </a:endParaRPr>
          </a:p>
          <a:p>
            <a:pPr>
              <a:buFontTx/>
              <a:buChar char="•"/>
            </a:pPr>
            <a:r>
              <a:rPr lang="en-US" altLang="en-US" dirty="0">
                <a:cs typeface="Arial" panose="020B0604020202020204" pitchFamily="34" charset="0"/>
              </a:rPr>
              <a:t> Notice that Box 5 can contain</a:t>
            </a:r>
            <a:r>
              <a:rPr lang="en-US" altLang="en-US" baseline="0" dirty="0">
                <a:cs typeface="Arial" panose="020B0604020202020204" pitchFamily="34" charset="0"/>
              </a:rPr>
              <a:t> different information – Employee contributions/Designated Roth contributions OR insurance premiums</a:t>
            </a:r>
            <a:endParaRPr lang="en-US" altLang="en-US" dirty="0">
              <a:cs typeface="Arial" panose="020B0604020202020204" pitchFamily="34" charset="0"/>
            </a:endParaRPr>
          </a:p>
          <a:p>
            <a:pPr marL="268627" lvl="1"/>
            <a:endParaRPr lang="en-US" altLang="en-US" dirty="0">
              <a:cs typeface="Arial" panose="020B0604020202020204" pitchFamily="34" charset="0"/>
            </a:endParaRPr>
          </a:p>
        </p:txBody>
      </p:sp>
      <p:sp>
        <p:nvSpPr>
          <p:cNvPr id="49869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041C0CF-0B8A-4CE6-A980-EAB84977CF1F}" type="slidenum">
              <a:rPr lang="en-US" altLang="en-US">
                <a:latin typeface="Verdana" panose="020B0604030504040204" pitchFamily="34" charset="0"/>
              </a:rPr>
              <a:pPr algn="r" eaLnBrk="1" hangingPunct="1">
                <a:spcBef>
                  <a:spcPct val="0"/>
                </a:spcBef>
              </a:pPr>
              <a:t>16</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5517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966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E71CA5D9-C7B7-4696-A07A-24C1AB41BFC2}" type="datetime1">
              <a:rPr lang="en-US" smtClean="0"/>
              <a:pPr>
                <a:defRPr/>
              </a:pPr>
              <a:t>12/08/2017</a:t>
            </a:fld>
            <a:endParaRPr lang="en-US" dirty="0"/>
          </a:p>
        </p:txBody>
      </p:sp>
      <p:sp>
        <p:nvSpPr>
          <p:cNvPr id="49664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F540815-49B9-47BE-906B-2A75B11829E4}" type="slidenum">
              <a:rPr lang="en-US" altLang="en-US">
                <a:latin typeface="Verdana" panose="020B0604030504040204" pitchFamily="34" charset="0"/>
              </a:rPr>
              <a:pPr algn="r" eaLnBrk="1" hangingPunct="1">
                <a:spcBef>
                  <a:spcPct val="0"/>
                </a:spcBef>
              </a:pPr>
              <a:t>17</a:t>
            </a:fld>
            <a:endParaRPr lang="en-US" altLang="en-US" dirty="0">
              <a:latin typeface="Verdana" panose="020B0604030504040204" pitchFamily="34" charset="0"/>
            </a:endParaRPr>
          </a:p>
        </p:txBody>
      </p:sp>
    </p:spTree>
    <p:extLst>
      <p:ext uri="{BB962C8B-B14F-4D97-AF65-F5344CB8AC3E}">
        <p14:creationId xmlns:p14="http://schemas.microsoft.com/office/powerpoint/2010/main" val="219437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966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ECB891D-9C82-4BD3-BBE2-9739F4EC8DF9}" type="datetime1">
              <a:rPr lang="en-US" smtClean="0"/>
              <a:pPr>
                <a:defRPr/>
              </a:pPr>
              <a:t>12/08/2017</a:t>
            </a:fld>
            <a:endParaRPr lang="en-US" dirty="0"/>
          </a:p>
        </p:txBody>
      </p:sp>
      <p:sp>
        <p:nvSpPr>
          <p:cNvPr id="49664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F540815-49B9-47BE-906B-2A75B11829E4}" type="slidenum">
              <a:rPr lang="en-US" altLang="en-US">
                <a:latin typeface="Verdana" panose="020B0604030504040204" pitchFamily="34" charset="0"/>
              </a:rPr>
              <a:pPr algn="r" eaLnBrk="1" hangingPunct="1">
                <a:spcBef>
                  <a:spcPct val="0"/>
                </a:spcBef>
              </a:pPr>
              <a:t>18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43976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defRPr/>
            </a:pPr>
            <a:r>
              <a:rPr lang="en-US" dirty="0"/>
              <a:t>  TaxSlayer screen must match exact info from printed 1099-R form</a:t>
            </a:r>
          </a:p>
          <a:p>
            <a:pPr>
              <a:buFont typeface="Arial" pitchFamily="34" charset="0"/>
              <a:buNone/>
              <a:defRPr/>
            </a:pPr>
            <a:endParaRPr lang="en-US" dirty="0"/>
          </a:p>
          <a:p>
            <a:pPr>
              <a:buFont typeface="Arial" pitchFamily="34" charset="0"/>
              <a:buChar char="•"/>
              <a:defRPr/>
            </a:pPr>
            <a:r>
              <a:rPr lang="en-US" dirty="0"/>
              <a:t>  Check whether 1099-R is for taxpayer or spouse</a:t>
            </a:r>
          </a:p>
          <a:p>
            <a:pPr>
              <a:buFont typeface="Arial" pitchFamily="34" charset="0"/>
              <a:buChar char="•"/>
              <a:defRPr/>
            </a:pPr>
            <a:endParaRPr lang="en-US" dirty="0"/>
          </a:p>
          <a:p>
            <a:pPr>
              <a:buFont typeface="Arial" pitchFamily="34" charset="0"/>
              <a:buChar char="•"/>
              <a:defRPr/>
            </a:pPr>
            <a:r>
              <a:rPr lang="en-US" dirty="0"/>
              <a:t>  Enter Payer’s ID from 1099-R form</a:t>
            </a:r>
          </a:p>
          <a:p>
            <a:pPr marL="272628" lvl="1">
              <a:buFont typeface="Arial" pitchFamily="34" charset="0"/>
              <a:buChar char="•"/>
              <a:defRPr/>
            </a:pPr>
            <a:r>
              <a:rPr lang="en-US" dirty="0"/>
              <a:t> TaxSlayer will populate Payer’s name &amp; address based on ID if it can.  Otherwise, type in</a:t>
            </a:r>
          </a:p>
          <a:p>
            <a:pPr marL="272628" lvl="1">
              <a:buFont typeface="Arial" pitchFamily="34" charset="0"/>
              <a:buChar char="•"/>
              <a:defRPr/>
            </a:pPr>
            <a:r>
              <a:rPr lang="en-US" dirty="0"/>
              <a:t> If Payer’s info is pre-populated, still must check carefully to see if info has changed (address frequently does)</a:t>
            </a:r>
          </a:p>
          <a:p>
            <a:pPr lvl="1">
              <a:buFont typeface="Arial" pitchFamily="34" charset="0"/>
              <a:buChar char="•"/>
              <a:defRPr/>
            </a:pPr>
            <a:endParaRPr lang="en-US" dirty="0"/>
          </a:p>
          <a:p>
            <a:pPr>
              <a:buFont typeface="Arial" pitchFamily="34" charset="0"/>
              <a:buChar char="•"/>
              <a:defRPr/>
            </a:pPr>
            <a:r>
              <a:rPr lang="en-US" dirty="0"/>
              <a:t> TaxSlayer will populate Recipient’s address from Basic Information section</a:t>
            </a:r>
          </a:p>
          <a:p>
            <a:pPr lvl="1">
              <a:buFont typeface="Arial" pitchFamily="34" charset="0"/>
              <a:buChar char="•"/>
              <a:defRPr/>
            </a:pPr>
            <a:endParaRPr lang="en-US" dirty="0"/>
          </a:p>
          <a:p>
            <a:pPr>
              <a:buFont typeface="Arial" pitchFamily="34" charset="0"/>
              <a:buChar char="•"/>
              <a:defRPr/>
            </a:pPr>
            <a:r>
              <a:rPr lang="en-US" dirty="0"/>
              <a:t> Enter data from printed 1099-R into same boxes on TaxSlayer screen</a:t>
            </a:r>
          </a:p>
          <a:p>
            <a:pPr marL="272628" lvl="1">
              <a:buFont typeface="Arial" pitchFamily="34" charset="0"/>
              <a:buChar char="•"/>
              <a:defRPr/>
            </a:pPr>
            <a:r>
              <a:rPr lang="en-US" dirty="0"/>
              <a:t> If this is a total distribution, check box </a:t>
            </a:r>
          </a:p>
          <a:p>
            <a:pPr marL="272628" lvl="1">
              <a:buFont typeface="Arial" pitchFamily="34" charset="0"/>
              <a:buChar char="•"/>
              <a:defRPr/>
            </a:pPr>
            <a:r>
              <a:rPr lang="en-US" dirty="0"/>
              <a:t> Be sure to enter any codes in Box 7.  Also check IRA/SEP/Simple1099-R box if this is an IRA distribution</a:t>
            </a:r>
          </a:p>
          <a:p>
            <a:pPr marL="272628" lvl="1">
              <a:defRPr/>
            </a:pPr>
            <a:endParaRPr lang="en-US" dirty="0"/>
          </a:p>
          <a:p>
            <a:pPr>
              <a:buFont typeface="Arial" pitchFamily="34" charset="0"/>
              <a:buChar char="•"/>
              <a:defRPr/>
            </a:pPr>
            <a:r>
              <a:rPr lang="en-US" dirty="0"/>
              <a:t> If Taxable Amount Not Determined box is checked &amp; Taxable Amount in Box 2 is not populated, use Simplified Method Worksheet to determine taxable amount for Federal or use Bogart Annuity Calculator on TaxPrep4Free.org Preparer page</a:t>
            </a:r>
          </a:p>
          <a:p>
            <a:pPr>
              <a:buFont typeface="Arial" pitchFamily="34" charset="0"/>
              <a:buNone/>
              <a:defRPr/>
            </a:pPr>
            <a:endParaRPr lang="en-US" dirty="0"/>
          </a:p>
          <a:p>
            <a:pPr>
              <a:buFont typeface="Arial" pitchFamily="34" charset="0"/>
              <a:buChar char="•"/>
              <a:defRPr/>
            </a:pPr>
            <a:r>
              <a:rPr lang="en-US" dirty="0"/>
              <a:t> TaxSlayer will transfer gross amount of pension to 1040 Line 16a &amp; taxable amount to Line 16b; if distribution is from an IRA (based on check in box 7), gross amount will transfer to Line 15a &amp; taxable amount to Line 15b</a:t>
            </a:r>
          </a:p>
          <a:p>
            <a:pPr>
              <a:buFont typeface="Arial" pitchFamily="34" charset="0"/>
              <a:buChar char="•"/>
              <a:defRPr/>
            </a:pPr>
            <a:endParaRPr lang="en-US" dirty="0"/>
          </a:p>
          <a:p>
            <a:pPr>
              <a:buFont typeface="Arial" pitchFamily="34" charset="0"/>
              <a:buNone/>
              <a:defRPr/>
            </a:pPr>
            <a:endParaRPr lang="en-US" dirty="0"/>
          </a:p>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19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4961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7002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EE57013-76A1-4469-AC79-1E60047D7E17}" type="slidenum">
              <a:rPr lang="en-US" altLang="en-US">
                <a:latin typeface="Verdana" panose="020B0604030504040204" pitchFamily="34" charset="0"/>
              </a:rPr>
              <a:pPr algn="r" eaLnBrk="1" hangingPunct="1">
                <a:spcBef>
                  <a:spcPct val="0"/>
                </a:spcBef>
              </a:pPr>
              <a:t>2</a:t>
            </a:fld>
            <a:endParaRPr lang="en-US" altLang="en-US" dirty="0">
              <a:latin typeface="Verdana" panose="020B0604030504040204" pitchFamily="34" charset="0"/>
            </a:endParaRPr>
          </a:p>
        </p:txBody>
      </p:sp>
    </p:spTree>
    <p:extLst>
      <p:ext uri="{BB962C8B-B14F-4D97-AF65-F5344CB8AC3E}">
        <p14:creationId xmlns:p14="http://schemas.microsoft.com/office/powerpoint/2010/main" val="199547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2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027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8668781-67DB-4583-B94D-2B243F9D0C2B}" type="datetime1">
              <a:rPr lang="en-US" smtClean="0"/>
              <a:pPr>
                <a:defRPr/>
              </a:pPr>
              <a:t>12/08/2017</a:t>
            </a:fld>
            <a:endParaRPr lang="en-US" dirty="0"/>
          </a:p>
        </p:txBody>
      </p:sp>
      <p:sp>
        <p:nvSpPr>
          <p:cNvPr id="50279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35DB7C7-D45C-4D34-96CA-297C18AA2719}" type="slidenum">
              <a:rPr lang="en-US" altLang="en-US">
                <a:latin typeface="Verdana" panose="020B0604030504040204" pitchFamily="34" charset="0"/>
              </a:rPr>
              <a:pPr algn="r" eaLnBrk="1" hangingPunct="1">
                <a:spcBef>
                  <a:spcPct val="0"/>
                </a:spcBef>
              </a:pPr>
              <a:t>20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0699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0483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8A1CBED-03D0-4988-A3D1-DC248C62AFD8}" type="slidenum">
              <a:rPr lang="en-US" altLang="en-US">
                <a:latin typeface="Verdana" panose="020B0604030504040204" pitchFamily="34" charset="0"/>
              </a:rPr>
              <a:pPr algn="r" eaLnBrk="1" hangingPunct="1">
                <a:spcBef>
                  <a:spcPct val="0"/>
                </a:spcBef>
              </a:pPr>
              <a:t>21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558936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0688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D27AEAD-90DB-4DA4-805E-F7E97CE15EBC}" type="slidenum">
              <a:rPr lang="en-US" altLang="en-US">
                <a:latin typeface="Verdana" panose="020B0604030504040204" pitchFamily="34" charset="0"/>
              </a:rPr>
              <a:pPr algn="r" eaLnBrk="1" hangingPunct="1">
                <a:spcBef>
                  <a:spcPct val="0"/>
                </a:spcBef>
              </a:pPr>
              <a:t>22</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03819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79" name="Notes Placeholder 2"/>
          <p:cNvSpPr>
            <a:spLocks noGrp="1"/>
          </p:cNvSpPr>
          <p:nvPr>
            <p:ph type="body" idx="1"/>
          </p:nvPr>
        </p:nvSpPr>
        <p:spPr bwMode="auto">
          <a:extLst/>
        </p:spPr>
        <p:txBody>
          <a:bodyPr/>
          <a:lstStyle/>
          <a:p>
            <a:pPr>
              <a:defRPr/>
            </a:pPr>
            <a:endParaRPr lang="en-US" altLang="en-US" dirty="0"/>
          </a:p>
        </p:txBody>
      </p:sp>
      <p:sp>
        <p:nvSpPr>
          <p:cNvPr id="5089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367C926-C560-40F3-97C3-2E44DEA3E4E4}" type="datetime1">
              <a:rPr lang="en-US" smtClean="0"/>
              <a:pPr>
                <a:defRPr/>
              </a:pPr>
              <a:t>12/08/2017</a:t>
            </a:fld>
            <a:endParaRPr lang="en-US" dirty="0"/>
          </a:p>
        </p:txBody>
      </p:sp>
      <p:sp>
        <p:nvSpPr>
          <p:cNvPr id="5089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8F7B473-AF90-4211-B1E2-AF0AC7C6A990}" type="slidenum">
              <a:rPr lang="en-US" altLang="en-US">
                <a:latin typeface="Verdana" panose="020B0604030504040204" pitchFamily="34" charset="0"/>
              </a:rPr>
              <a:pPr algn="r" eaLnBrk="1" hangingPunct="1">
                <a:spcBef>
                  <a:spcPct val="0"/>
                </a:spcBef>
              </a:pPr>
              <a:t>23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481983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79" name="Notes Placeholder 2"/>
          <p:cNvSpPr>
            <a:spLocks noGrp="1"/>
          </p:cNvSpPr>
          <p:nvPr>
            <p:ph type="body" idx="1"/>
          </p:nvPr>
        </p:nvSpPr>
        <p:spPr bwMode="auto">
          <a:extLst/>
        </p:spPr>
        <p:txBody>
          <a:bodyPr/>
          <a:lstStyle/>
          <a:p>
            <a:pPr>
              <a:defRPr/>
            </a:pPr>
            <a:endParaRPr lang="en-US" altLang="en-US" dirty="0"/>
          </a:p>
        </p:txBody>
      </p:sp>
      <p:sp>
        <p:nvSpPr>
          <p:cNvPr id="5089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367C926-C560-40F3-97C3-2E44DEA3E4E4}" type="datetime1">
              <a:rPr lang="en-US" smtClean="0"/>
              <a:pPr>
                <a:defRPr/>
              </a:pPr>
              <a:t>12/08/2017</a:t>
            </a:fld>
            <a:endParaRPr lang="en-US" dirty="0"/>
          </a:p>
        </p:txBody>
      </p:sp>
      <p:sp>
        <p:nvSpPr>
          <p:cNvPr id="5089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8F7B473-AF90-4211-B1E2-AF0AC7C6A990}" type="slidenum">
              <a:rPr lang="en-US" altLang="en-US">
                <a:latin typeface="Verdana" panose="020B0604030504040204" pitchFamily="34" charset="0"/>
              </a:rPr>
              <a:pPr algn="r" eaLnBrk="1" hangingPunct="1">
                <a:spcBef>
                  <a:spcPct val="0"/>
                </a:spcBef>
              </a:pPr>
              <a:t>24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565368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79" name="Notes Placeholder 2"/>
          <p:cNvSpPr>
            <a:spLocks noGrp="1"/>
          </p:cNvSpPr>
          <p:nvPr>
            <p:ph type="body" idx="1"/>
          </p:nvPr>
        </p:nvSpPr>
        <p:spPr bwMode="auto">
          <a:extLst/>
        </p:spPr>
        <p:txBody>
          <a:bodyPr/>
          <a:lstStyle/>
          <a:p>
            <a:pPr>
              <a:defRPr/>
            </a:pPr>
            <a:endParaRPr lang="en-US" altLang="en-US" dirty="0"/>
          </a:p>
        </p:txBody>
      </p:sp>
      <p:sp>
        <p:nvSpPr>
          <p:cNvPr id="5089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367C926-C560-40F3-97C3-2E44DEA3E4E4}" type="datetime1">
              <a:rPr lang="en-US" smtClean="0"/>
              <a:pPr>
                <a:defRPr/>
              </a:pPr>
              <a:t>12/08/2017</a:t>
            </a:fld>
            <a:endParaRPr lang="en-US" dirty="0"/>
          </a:p>
        </p:txBody>
      </p:sp>
      <p:sp>
        <p:nvSpPr>
          <p:cNvPr id="5089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8F7B473-AF90-4211-B1E2-AF0AC7C6A990}" type="slidenum">
              <a:rPr lang="en-US" altLang="en-US">
                <a:latin typeface="Verdana" panose="020B0604030504040204" pitchFamily="34" charset="0"/>
              </a:rPr>
              <a:pPr algn="r" eaLnBrk="1" hangingPunct="1">
                <a:spcBef>
                  <a:spcPct val="0"/>
                </a:spcBef>
              </a:pPr>
              <a:t>25</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6348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79491C1C-4EB7-41D4-A094-858A64DCAADD}" type="datetime1">
              <a:rPr lang="en-US" smtClean="0"/>
              <a:pPr>
                <a:defRPr/>
              </a:pPr>
              <a:t>12/08/2017</a:t>
            </a:fld>
            <a:endParaRPr lang="en-US" dirty="0"/>
          </a:p>
        </p:txBody>
      </p:sp>
      <p:sp>
        <p:nvSpPr>
          <p:cNvPr id="510980"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81"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51098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2B69CBD-524C-4040-B657-9AE2892EC374}" type="slidenum">
              <a:rPr lang="en-US" altLang="en-US">
                <a:latin typeface="Verdana" panose="020B0604030504040204" pitchFamily="34" charset="0"/>
              </a:rPr>
              <a:pPr algn="r" eaLnBrk="1" hangingPunct="1">
                <a:spcBef>
                  <a:spcPct val="0"/>
                </a:spcBef>
              </a:pPr>
              <a:t>26</a:t>
            </a:fld>
            <a:endParaRPr lang="en-US" altLang="en-US" dirty="0">
              <a:latin typeface="Verdana" panose="020B0604030504040204" pitchFamily="34" charset="0"/>
            </a:endParaRPr>
          </a:p>
        </p:txBody>
      </p:sp>
    </p:spTree>
    <p:extLst>
      <p:ext uri="{BB962C8B-B14F-4D97-AF65-F5344CB8AC3E}">
        <p14:creationId xmlns:p14="http://schemas.microsoft.com/office/powerpoint/2010/main" val="3065270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27</a:t>
            </a:fld>
            <a:endParaRPr lang="en-US" altLang="en-US" dirty="0">
              <a:latin typeface="Verdana" panose="020B0604030504040204" pitchFamily="34" charset="0"/>
            </a:endParaRPr>
          </a:p>
        </p:txBody>
      </p:sp>
    </p:spTree>
    <p:extLst>
      <p:ext uri="{BB962C8B-B14F-4D97-AF65-F5344CB8AC3E}">
        <p14:creationId xmlns:p14="http://schemas.microsoft.com/office/powerpoint/2010/main" val="1998954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28</a:t>
            </a:fld>
            <a:endParaRPr lang="en-US" altLang="en-US" dirty="0">
              <a:latin typeface="Verdana" panose="020B0604030504040204" pitchFamily="34" charset="0"/>
            </a:endParaRPr>
          </a:p>
        </p:txBody>
      </p:sp>
    </p:spTree>
    <p:extLst>
      <p:ext uri="{BB962C8B-B14F-4D97-AF65-F5344CB8AC3E}">
        <p14:creationId xmlns:p14="http://schemas.microsoft.com/office/powerpoint/2010/main" val="3101301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5651" name="Notes Placeholder 2"/>
          <p:cNvSpPr>
            <a:spLocks noGrp="1"/>
          </p:cNvSpPr>
          <p:nvPr>
            <p:ph type="body" idx="1"/>
          </p:nvPr>
        </p:nvSpPr>
        <p:spPr bwMode="auto"/>
        <p:txBody>
          <a:bodyPr>
            <a:normAutofit/>
          </a:bodyPr>
          <a:lstStyle/>
          <a:p>
            <a:pPr eaLnBrk="1" hangingPunct="1">
              <a:buFontTx/>
              <a:buChar char="•"/>
              <a:defRPr/>
            </a:pPr>
            <a:r>
              <a:rPr lang="en-US" dirty="0"/>
              <a:t> This worksheet used to determine the taxable/non-taxable portion of the retirement distribution, based on taxpayer’s original contributions to pension/annuity (in 1099-R Box 9b).  These contributions were taxed when contributed; therefore, they should not be taxed again on distribution.  Contributions must be recovered equally over the course of the pension’s expected life; cannot all be recovered up front before taxable portion</a:t>
            </a:r>
          </a:p>
          <a:p>
            <a:pPr eaLnBrk="1" hangingPunct="1">
              <a:buFontTx/>
              <a:buChar char="•"/>
              <a:defRPr/>
            </a:pPr>
            <a:r>
              <a:rPr lang="en-US" dirty="0"/>
              <a:t> TaxSlayer automatically</a:t>
            </a:r>
            <a:r>
              <a:rPr lang="en-US" baseline="0" dirty="0"/>
              <a:t> populates gross distribution amount from 1099-R</a:t>
            </a:r>
            <a:endParaRPr lang="en-US" dirty="0"/>
          </a:p>
          <a:p>
            <a:pPr eaLnBrk="1" hangingPunct="1">
              <a:buFontTx/>
              <a:buChar char="•"/>
              <a:defRPr/>
            </a:pPr>
            <a:r>
              <a:rPr lang="en-US" dirty="0"/>
              <a:t> Enter plan cost at annuity start date (from Box 9b of 1099-R)</a:t>
            </a:r>
          </a:p>
          <a:p>
            <a:pPr eaLnBrk="1" hangingPunct="1">
              <a:buFontTx/>
              <a:buChar char="•"/>
              <a:defRPr/>
            </a:pPr>
            <a:r>
              <a:rPr lang="en-US" dirty="0"/>
              <a:t> Check box if joint or survivor annuity</a:t>
            </a:r>
          </a:p>
          <a:p>
            <a:pPr eaLnBrk="1" hangingPunct="1">
              <a:buFontTx/>
              <a:buChar char="•"/>
              <a:defRPr/>
            </a:pPr>
            <a:r>
              <a:rPr lang="en-US" dirty="0"/>
              <a:t> Enter age when pay-outs</a:t>
            </a:r>
            <a:r>
              <a:rPr lang="en-US" baseline="0" dirty="0"/>
              <a:t> started (</a:t>
            </a:r>
            <a:r>
              <a:rPr lang="en-US" b="1" baseline="0" dirty="0"/>
              <a:t>N</a:t>
            </a:r>
            <a:r>
              <a:rPr lang="en-US" b="1" dirty="0"/>
              <a:t>OT</a:t>
            </a:r>
            <a:r>
              <a:rPr lang="en-US" dirty="0"/>
              <a:t> today’s age).  Add ages of spouses if joint or survivor annuity </a:t>
            </a:r>
          </a:p>
          <a:p>
            <a:pPr eaLnBrk="1" hangingPunct="1">
              <a:buFontTx/>
              <a:buChar char="•"/>
              <a:defRPr/>
            </a:pPr>
            <a:r>
              <a:rPr lang="en-US" dirty="0"/>
              <a:t>  Enter # of months for which payments were received in current year</a:t>
            </a:r>
          </a:p>
          <a:p>
            <a:pPr eaLnBrk="1" hangingPunct="1">
              <a:buFontTx/>
              <a:buChar char="•"/>
              <a:defRPr/>
            </a:pPr>
            <a:r>
              <a:rPr lang="en-US" dirty="0"/>
              <a:t>  Enter amount received tax free in prior years (from last year’s return or taxpayer)</a:t>
            </a:r>
          </a:p>
          <a:p>
            <a:pPr eaLnBrk="1" hangingPunct="1">
              <a:buFontTx/>
              <a:buChar char="•"/>
              <a:defRPr/>
            </a:pPr>
            <a:r>
              <a:rPr lang="en-US" dirty="0"/>
              <a:t> TaxSlayer will calculate how much of amount can be excluded from income &amp; how much will remain to be excluded for future years’ calculations</a:t>
            </a:r>
          </a:p>
          <a:p>
            <a:pPr marL="269876" lvl="1">
              <a:buFontTx/>
              <a:buChar char="•"/>
              <a:defRPr/>
            </a:pPr>
            <a:r>
              <a:rPr lang="en-US" dirty="0"/>
              <a:t> Exclusion amount will be the same for all full years of pension distribution; could be different for first &amp; last years of distribution since they may not be full years</a:t>
            </a:r>
          </a:p>
          <a:p>
            <a:pPr eaLnBrk="1" hangingPunct="1">
              <a:buFontTx/>
              <a:buChar char="•"/>
              <a:defRPr/>
            </a:pPr>
            <a:endParaRPr lang="en-US" dirty="0"/>
          </a:p>
          <a:p>
            <a:pPr>
              <a:defRPr/>
            </a:pPr>
            <a:endParaRPr lang="en-US" dirty="0"/>
          </a:p>
        </p:txBody>
      </p:sp>
      <p:sp>
        <p:nvSpPr>
          <p:cNvPr id="513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56EADA9-9816-41C5-B3ED-BACF6181466C}" type="datetime1">
              <a:rPr lang="en-US" smtClean="0"/>
              <a:pPr>
                <a:defRPr/>
              </a:pPr>
              <a:t>12/08/2017</a:t>
            </a:fld>
            <a:endParaRPr lang="en-US" dirty="0"/>
          </a:p>
        </p:txBody>
      </p:sp>
      <p:sp>
        <p:nvSpPr>
          <p:cNvPr id="51303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27DAB03-1031-4B04-A07C-28E09A873656}" type="slidenum">
              <a:rPr lang="en-US" altLang="en-US">
                <a:latin typeface="Verdana" panose="020B0604030504040204" pitchFamily="34" charset="0"/>
              </a:rPr>
              <a:pPr algn="r" eaLnBrk="1" hangingPunct="1">
                <a:spcBef>
                  <a:spcPct val="0"/>
                </a:spcBef>
              </a:pPr>
              <a:t>29</a:t>
            </a:fld>
            <a:endParaRPr lang="en-US" altLang="en-US" dirty="0">
              <a:latin typeface="Verdana" panose="020B0604030504040204" pitchFamily="34" charset="0"/>
            </a:endParaRPr>
          </a:p>
        </p:txBody>
      </p:sp>
    </p:spTree>
    <p:extLst>
      <p:ext uri="{BB962C8B-B14F-4D97-AF65-F5344CB8AC3E}">
        <p14:creationId xmlns:p14="http://schemas.microsoft.com/office/powerpoint/2010/main" val="402585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7206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F77D946-E728-44FA-A66E-D87548AA4B83}" type="slidenum">
              <a:rPr lang="en-US" altLang="en-US">
                <a:latin typeface="Verdana" panose="020B0604030504040204" pitchFamily="34" charset="0"/>
              </a:rPr>
              <a:pPr algn="r" eaLnBrk="1" hangingPunct="1">
                <a:spcBef>
                  <a:spcPct val="0"/>
                </a:spcBef>
              </a:pPr>
              <a:t>3</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39048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712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F4A9D58-1D50-4E76-BD7E-6DB4B867B054}" type="slidenum">
              <a:rPr lang="en-US" altLang="en-US">
                <a:latin typeface="Verdana" panose="020B0604030504040204" pitchFamily="34" charset="0"/>
              </a:rPr>
              <a:pPr algn="r" eaLnBrk="1" hangingPunct="1">
                <a:spcBef>
                  <a:spcPct val="0"/>
                </a:spcBef>
              </a:pPr>
              <a:t>30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167256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917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B7FB30-77BE-40E6-8A22-BAC5A53E46C3}" type="slidenum">
              <a:rPr lang="en-US" altLang="en-US">
                <a:latin typeface="Verdana" panose="020B0604030504040204" pitchFamily="34" charset="0"/>
              </a:rPr>
              <a:pPr algn="r" eaLnBrk="1" hangingPunct="1">
                <a:spcBef>
                  <a:spcPct val="0"/>
                </a:spcBef>
              </a:pPr>
              <a:t>31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19631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5651" name="Notes Placeholder 2"/>
          <p:cNvSpPr>
            <a:spLocks noGrp="1"/>
          </p:cNvSpPr>
          <p:nvPr>
            <p:ph type="body" idx="1"/>
          </p:nvPr>
        </p:nvSpPr>
        <p:spPr bwMode="auto"/>
        <p:txBody>
          <a:bodyPr>
            <a:normAutofit/>
          </a:bodyPr>
          <a:lstStyle/>
          <a:p>
            <a:pPr eaLnBrk="1" hangingPunct="1">
              <a:buFont typeface="Arial" pitchFamily="34" charset="0"/>
              <a:buChar char="•"/>
              <a:defRPr/>
            </a:pPr>
            <a:r>
              <a:rPr lang="en-US" dirty="0"/>
              <a:t> This is an</a:t>
            </a:r>
            <a:r>
              <a:rPr lang="en-US" baseline="0" dirty="0"/>
              <a:t> annuity calculator built by Jeff Bogart.  In a number of respects, it is better to use than the Simplified Method Worksheet built into TaxSlayer</a:t>
            </a:r>
          </a:p>
          <a:p>
            <a:pPr marL="274320" lvl="1" eaLnBrk="1" hangingPunct="1">
              <a:buFont typeface="Arial" pitchFamily="34" charset="0"/>
              <a:buChar char="•"/>
              <a:defRPr/>
            </a:pPr>
            <a:r>
              <a:rPr lang="en-US" dirty="0"/>
              <a:t> You can put in birth dates, and the calculator will</a:t>
            </a:r>
            <a:r>
              <a:rPr lang="en-US" baseline="0" dirty="0"/>
              <a:t> automatically figure out the ages</a:t>
            </a:r>
          </a:p>
          <a:p>
            <a:pPr marL="274320" lvl="1" eaLnBrk="1" hangingPunct="1">
              <a:buFont typeface="Arial" pitchFamily="34" charset="0"/>
              <a:buChar char="•"/>
              <a:defRPr/>
            </a:pPr>
            <a:r>
              <a:rPr lang="en-US" baseline="0" dirty="0"/>
              <a:t> It calculates for you what taxable amount to put in 1099-R Box 2a</a:t>
            </a:r>
          </a:p>
          <a:p>
            <a:pPr marL="274320" lvl="1" eaLnBrk="1" hangingPunct="1">
              <a:buFont typeface="Arial" pitchFamily="34" charset="0"/>
              <a:buChar char="•"/>
              <a:defRPr/>
            </a:pPr>
            <a:r>
              <a:rPr lang="en-US" baseline="0" dirty="0"/>
              <a:t> It tells you amount previously recovered and how much is left to recover in future years.  Also tells you when you will finish recovering all your contributions</a:t>
            </a:r>
          </a:p>
          <a:p>
            <a:pPr marL="274320" lvl="1" eaLnBrk="1" hangingPunct="1">
              <a:buFont typeface="Arial" pitchFamily="34" charset="0"/>
              <a:buChar char="•"/>
              <a:defRPr/>
            </a:pPr>
            <a:endParaRPr lang="en-US" baseline="0" dirty="0"/>
          </a:p>
          <a:p>
            <a:pPr marL="0" lvl="1" eaLnBrk="1" hangingPunct="1">
              <a:buFont typeface="Arial" pitchFamily="34" charset="0"/>
              <a:buChar char="•"/>
              <a:defRPr/>
            </a:pPr>
            <a:r>
              <a:rPr lang="en-US" baseline="0" dirty="0"/>
              <a:t> Print out a copy of these calculations for use by Quality Reviewer.  Put in taxpayer’s envelope for next year’s return</a:t>
            </a:r>
          </a:p>
          <a:p>
            <a:pPr marL="0" lvl="1" eaLnBrk="1" hangingPunct="1">
              <a:buFont typeface="Arial" pitchFamily="34" charset="0"/>
              <a:buNone/>
              <a:defRPr/>
            </a:pPr>
            <a:endParaRPr lang="en-US" baseline="0" dirty="0"/>
          </a:p>
          <a:p>
            <a:pPr marL="0" lvl="1" eaLnBrk="1" hangingPunct="1">
              <a:buFont typeface="Arial" pitchFamily="34" charset="0"/>
              <a:buChar char="•"/>
              <a:defRPr/>
            </a:pPr>
            <a:r>
              <a:rPr lang="en-US" baseline="0" dirty="0"/>
              <a:t> Don’t forget to manually enter the taxable amount of the pension in Box 2a in TaxSlayer</a:t>
            </a:r>
          </a:p>
          <a:p>
            <a:pPr marL="274320" lvl="1" eaLnBrk="1" hangingPunct="1">
              <a:buFont typeface="Arial" pitchFamily="34" charset="0"/>
              <a:buChar char="•"/>
              <a:defRPr/>
            </a:pPr>
            <a:endParaRPr lang="en-US" baseline="0" dirty="0"/>
          </a:p>
          <a:p>
            <a:pPr marL="274320" lvl="1" eaLnBrk="1" hangingPunct="1">
              <a:buFont typeface="Arial" pitchFamily="34" charset="0"/>
              <a:buChar char="•"/>
              <a:defRPr/>
            </a:pPr>
            <a:endParaRPr lang="en-US" baseline="0" dirty="0"/>
          </a:p>
          <a:p>
            <a:pPr marL="274320" lvl="1" eaLnBrk="1" hangingPunct="1">
              <a:buFont typeface="Arial" pitchFamily="34" charset="0"/>
              <a:buChar char="•"/>
              <a:defRPr/>
            </a:pPr>
            <a:endParaRPr lang="en-US" baseline="0" dirty="0"/>
          </a:p>
          <a:p>
            <a:pPr marL="274320" lvl="1" eaLnBrk="1" hangingPunct="1">
              <a:buFont typeface="Arial" pitchFamily="34" charset="0"/>
              <a:buChar char="•"/>
              <a:defRPr/>
            </a:pPr>
            <a:endParaRPr lang="en-US" dirty="0"/>
          </a:p>
        </p:txBody>
      </p:sp>
      <p:sp>
        <p:nvSpPr>
          <p:cNvPr id="513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56EADA9-9816-41C5-B3ED-BACF6181466C}" type="datetime1">
              <a:rPr lang="en-US" smtClean="0"/>
              <a:pPr>
                <a:defRPr/>
              </a:pPr>
              <a:t>12/08/2017</a:t>
            </a:fld>
            <a:endParaRPr lang="en-US" dirty="0"/>
          </a:p>
        </p:txBody>
      </p:sp>
      <p:sp>
        <p:nvSpPr>
          <p:cNvPr id="51303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27DAB03-1031-4B04-A07C-28E09A873656}" type="slidenum">
              <a:rPr lang="en-US" altLang="en-US">
                <a:latin typeface="Verdana" panose="020B0604030504040204" pitchFamily="34" charset="0"/>
              </a:rPr>
              <a:pPr algn="r" eaLnBrk="1" hangingPunct="1">
                <a:spcBef>
                  <a:spcPct val="0"/>
                </a:spcBef>
              </a:pPr>
              <a:t>32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09302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5651" name="Notes Placeholder 2"/>
          <p:cNvSpPr>
            <a:spLocks noGrp="1"/>
          </p:cNvSpPr>
          <p:nvPr>
            <p:ph type="body" idx="1"/>
          </p:nvPr>
        </p:nvSpPr>
        <p:spPr bwMode="auto"/>
        <p:txBody>
          <a:bodyPr>
            <a:normAutofit/>
          </a:bodyPr>
          <a:lstStyle/>
          <a:p>
            <a:pPr marL="0" lvl="1" eaLnBrk="1" hangingPunct="1">
              <a:buFont typeface="Arial" pitchFamily="34" charset="0"/>
              <a:buChar char="•"/>
              <a:defRPr/>
            </a:pPr>
            <a:r>
              <a:rPr lang="en-US" baseline="0" dirty="0"/>
              <a:t>  This shows you how much of taxpayer’s contribution can be excluded each year and how much is left to recover</a:t>
            </a:r>
          </a:p>
          <a:p>
            <a:pPr marL="182880" lvl="2" eaLnBrk="1" hangingPunct="1">
              <a:buFont typeface="Arial" pitchFamily="34" charset="0"/>
              <a:buChar char="•"/>
              <a:defRPr/>
            </a:pPr>
            <a:r>
              <a:rPr lang="en-US" baseline="0" dirty="0"/>
              <a:t> This is especially helpful if you don’t have prior year’s return to determine what has already been recovered</a:t>
            </a:r>
            <a:endParaRPr lang="en-US" dirty="0"/>
          </a:p>
        </p:txBody>
      </p:sp>
      <p:sp>
        <p:nvSpPr>
          <p:cNvPr id="513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56EADA9-9816-41C5-B3ED-BACF6181466C}" type="datetime1">
              <a:rPr lang="en-US" smtClean="0"/>
              <a:pPr>
                <a:defRPr/>
              </a:pPr>
              <a:t>12/08/2017</a:t>
            </a:fld>
            <a:endParaRPr lang="en-US" dirty="0"/>
          </a:p>
        </p:txBody>
      </p:sp>
      <p:sp>
        <p:nvSpPr>
          <p:cNvPr id="51303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27DAB03-1031-4B04-A07C-28E09A873656}" type="slidenum">
              <a:rPr lang="en-US" altLang="en-US">
                <a:latin typeface="Verdana" panose="020B0604030504040204" pitchFamily="34" charset="0"/>
              </a:rPr>
              <a:pPr algn="r" eaLnBrk="1" hangingPunct="1">
                <a:spcBef>
                  <a:spcPct val="0"/>
                </a:spcBef>
              </a:pPr>
              <a:t>33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30680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15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8989E36-D8C0-423D-BA7B-B472C0AA1387}" type="datetime1">
              <a:rPr lang="en-US" smtClean="0"/>
              <a:pPr>
                <a:defRPr/>
              </a:pPr>
              <a:t>12/08/2017</a:t>
            </a:fld>
            <a:endParaRPr lang="en-US" dirty="0"/>
          </a:p>
        </p:txBody>
      </p:sp>
      <p:sp>
        <p:nvSpPr>
          <p:cNvPr id="5150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DADF2BB-C1EF-4F2F-B575-D62679F65DA4}" type="slidenum">
              <a:rPr lang="en-US" altLang="en-US">
                <a:latin typeface="Verdana" panose="020B0604030504040204" pitchFamily="34" charset="0"/>
              </a:rPr>
              <a:pPr algn="r" eaLnBrk="1" hangingPunct="1">
                <a:spcBef>
                  <a:spcPct val="0"/>
                </a:spcBef>
              </a:pPr>
              <a:t>34</a:t>
            </a:fld>
            <a:endParaRPr lang="en-US" altLang="en-US" dirty="0">
              <a:latin typeface="Verdana" panose="020B0604030504040204" pitchFamily="34" charset="0"/>
            </a:endParaRPr>
          </a:p>
        </p:txBody>
      </p:sp>
    </p:spTree>
    <p:extLst>
      <p:ext uri="{BB962C8B-B14F-4D97-AF65-F5344CB8AC3E}">
        <p14:creationId xmlns:p14="http://schemas.microsoft.com/office/powerpoint/2010/main" val="547091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Line 16a includes Pensions, Annuities &amp; 401Ks</a:t>
            </a:r>
          </a:p>
          <a:p>
            <a:r>
              <a:rPr lang="en-US" altLang="en-US" dirty="0">
                <a:cs typeface="Arial" panose="020B0604020202020204" pitchFamily="34" charset="0"/>
              </a:rPr>
              <a:t> </a:t>
            </a:r>
          </a:p>
          <a:p>
            <a:pPr>
              <a:buFontTx/>
              <a:buChar char="•"/>
            </a:pPr>
            <a:r>
              <a:rPr lang="en-US" altLang="en-US" dirty="0">
                <a:cs typeface="Arial" panose="020B0604020202020204" pitchFamily="34" charset="0"/>
              </a:rPr>
              <a:t> TaxSlayer transfers total retirement distribution from 1099-R screen to 1040 Line 16a</a:t>
            </a:r>
          </a:p>
          <a:p>
            <a:r>
              <a:rPr lang="en-US" altLang="en-US" dirty="0">
                <a:cs typeface="Arial" panose="020B0604020202020204" pitchFamily="34" charset="0"/>
              </a:rPr>
              <a:t>  </a:t>
            </a:r>
          </a:p>
          <a:p>
            <a:pPr>
              <a:buFontTx/>
              <a:buChar char="•"/>
            </a:pPr>
            <a:r>
              <a:rPr lang="en-US" altLang="en-US" dirty="0">
                <a:cs typeface="Arial" panose="020B0604020202020204" pitchFamily="34" charset="0"/>
              </a:rPr>
              <a:t> TaxSlayer transfers taxable portion of retirement distribution from 1099-R screen to 1040 Line 16b</a:t>
            </a:r>
          </a:p>
        </p:txBody>
      </p:sp>
      <p:sp>
        <p:nvSpPr>
          <p:cNvPr id="515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8989E36-D8C0-423D-BA7B-B472C0AA1387}" type="datetime1">
              <a:rPr lang="en-US" smtClean="0"/>
              <a:pPr>
                <a:defRPr/>
              </a:pPr>
              <a:t>12/08/2017</a:t>
            </a:fld>
            <a:endParaRPr lang="en-US" dirty="0"/>
          </a:p>
        </p:txBody>
      </p:sp>
      <p:sp>
        <p:nvSpPr>
          <p:cNvPr id="5150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DADF2BB-C1EF-4F2F-B575-D62679F65DA4}" type="slidenum">
              <a:rPr lang="en-US" altLang="en-US">
                <a:latin typeface="Verdana" panose="020B0604030504040204" pitchFamily="34" charset="0"/>
              </a:rPr>
              <a:pPr algn="r" eaLnBrk="1" hangingPunct="1">
                <a:spcBef>
                  <a:spcPct val="0"/>
                </a:spcBef>
              </a:pPr>
              <a:t>35</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37858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This Worksheet is included in the PDF generated</a:t>
            </a:r>
            <a:r>
              <a:rPr lang="en-US" altLang="en-US" baseline="0" dirty="0">
                <a:cs typeface="Arial" panose="020B0604020202020204" pitchFamily="34" charset="0"/>
              </a:rPr>
              <a:t> for the tax return.  It can be kept for the taxpayer’s records and used the following year.  Line 10 gives you the amount recovered through the current tax year</a:t>
            </a:r>
            <a:endParaRPr lang="en-US" altLang="en-US" dirty="0">
              <a:cs typeface="Arial" panose="020B0604020202020204" pitchFamily="34" charset="0"/>
            </a:endParaRPr>
          </a:p>
        </p:txBody>
      </p:sp>
      <p:sp>
        <p:nvSpPr>
          <p:cNvPr id="515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8989E36-D8C0-423D-BA7B-B472C0AA1387}" type="datetime1">
              <a:rPr lang="en-US" smtClean="0"/>
              <a:pPr>
                <a:defRPr/>
              </a:pPr>
              <a:t>12/08/2017</a:t>
            </a:fld>
            <a:endParaRPr lang="en-US" dirty="0"/>
          </a:p>
        </p:txBody>
      </p:sp>
      <p:sp>
        <p:nvSpPr>
          <p:cNvPr id="5150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DADF2BB-C1EF-4F2F-B575-D62679F65DA4}" type="slidenum">
              <a:rPr lang="en-US" altLang="en-US">
                <a:latin typeface="Verdana" panose="020B0604030504040204" pitchFamily="34" charset="0"/>
              </a:rPr>
              <a:pPr algn="r" eaLnBrk="1" hangingPunct="1">
                <a:spcBef>
                  <a:spcPct val="0"/>
                </a:spcBef>
              </a:pPr>
              <a:t>36</a:t>
            </a:fld>
            <a:endParaRPr lang="en-US" altLang="en-US" dirty="0">
              <a:latin typeface="Verdana" panose="020B0604030504040204" pitchFamily="34" charset="0"/>
            </a:endParaRPr>
          </a:p>
        </p:txBody>
      </p:sp>
    </p:spTree>
    <p:extLst>
      <p:ext uri="{BB962C8B-B14F-4D97-AF65-F5344CB8AC3E}">
        <p14:creationId xmlns:p14="http://schemas.microsoft.com/office/powerpoint/2010/main" val="1693108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1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2122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FEEBC01-330C-4045-AC10-51858DE7B8E9}" type="slidenum">
              <a:rPr lang="en-US" altLang="en-US">
                <a:latin typeface="Verdana" panose="020B0604030504040204" pitchFamily="34" charset="0"/>
              </a:rPr>
              <a:pPr algn="r" eaLnBrk="1" hangingPunct="1">
                <a:spcBef>
                  <a:spcPct val="0"/>
                </a:spcBef>
              </a:pPr>
              <a:t>37</a:t>
            </a:fld>
            <a:endParaRPr lang="en-US" altLang="en-US" dirty="0">
              <a:latin typeface="Verdana" panose="020B0604030504040204" pitchFamily="34" charset="0"/>
            </a:endParaRPr>
          </a:p>
        </p:txBody>
      </p:sp>
    </p:spTree>
    <p:extLst>
      <p:ext uri="{BB962C8B-B14F-4D97-AF65-F5344CB8AC3E}">
        <p14:creationId xmlns:p14="http://schemas.microsoft.com/office/powerpoint/2010/main" val="45421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2326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7CC86AD-C447-47E8-A55D-EC22B34F5092}" type="slidenum">
              <a:rPr lang="en-US" altLang="en-US">
                <a:latin typeface="Verdana" panose="020B0604030504040204" pitchFamily="34" charset="0"/>
              </a:rPr>
              <a:pPr algn="r" eaLnBrk="1" hangingPunct="1">
                <a:spcBef>
                  <a:spcPct val="0"/>
                </a:spcBef>
              </a:pPr>
              <a:t>38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40655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The easiest way for a taxpayer to transfer money from one trustee to another is to go to new trustee &amp; ask for this to be done electronically</a:t>
            </a:r>
          </a:p>
          <a:p>
            <a:pPr>
              <a:buFontTx/>
              <a:buNone/>
            </a:pPr>
            <a:endParaRPr lang="en-US" altLang="en-US" dirty="0">
              <a:cs typeface="Arial" panose="020B0604020202020204" pitchFamily="34" charset="0"/>
            </a:endParaRPr>
          </a:p>
        </p:txBody>
      </p:sp>
      <p:sp>
        <p:nvSpPr>
          <p:cNvPr id="52531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AF6E59-B020-49A6-95B7-1549B3BEA966}" type="slidenum">
              <a:rPr lang="en-US" altLang="en-US">
                <a:latin typeface="Verdana" panose="020B0604030504040204" pitchFamily="34" charset="0"/>
              </a:rPr>
              <a:pPr algn="r" eaLnBrk="1" hangingPunct="1">
                <a:spcBef>
                  <a:spcPct val="0"/>
                </a:spcBef>
              </a:pPr>
              <a:t>39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60053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26627" name="Date Placeholder 2"/>
          <p:cNvSpPr>
            <a:spLocks noGrp="1"/>
          </p:cNvSpPr>
          <p:nvPr>
            <p:ph type="dt" sz="quarter" idx="1"/>
          </p:nvPr>
        </p:nvSpPr>
        <p:spPr bwMode="auto">
          <a:ln>
            <a:miter lim="800000"/>
            <a:headEnd/>
            <a:tailEnd/>
          </a:ln>
        </p:spPr>
        <p:txBody>
          <a:bodyPr/>
          <a:lstStyle/>
          <a:p>
            <a:pPr>
              <a:defRPr/>
            </a:pPr>
            <a:fld id="{F53FD297-C182-46FF-90DB-7DEEC14E9A6E}" type="datetime1">
              <a:rPr lang="en-US" smtClean="0"/>
              <a:pPr>
                <a:defRPr/>
              </a:pPr>
              <a:t>12/08/2017</a:t>
            </a:fld>
            <a:endParaRPr lang="en-US" dirty="0"/>
          </a:p>
        </p:txBody>
      </p:sp>
      <p:sp>
        <p:nvSpPr>
          <p:cNvPr id="474116"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89D049-DE37-4923-8163-C8327A0AFD54}" type="slidenum">
              <a:rPr lang="en-US" altLang="en-US">
                <a:latin typeface="Arial" panose="020B0604020202020204" pitchFamily="34" charset="0"/>
              </a:rPr>
              <a:pPr algn="r" eaLnBrk="1" hangingPunct="1">
                <a:spcBef>
                  <a:spcPct val="0"/>
                </a:spcBef>
              </a:pPr>
              <a:t>4</a:t>
            </a:fld>
            <a:endParaRPr lang="en-US" altLang="en-US" dirty="0">
              <a:latin typeface="Arial" panose="020B0604020202020204" pitchFamily="34" charset="0"/>
            </a:endParaRPr>
          </a:p>
        </p:txBody>
      </p:sp>
      <p:sp>
        <p:nvSpPr>
          <p:cNvPr id="474117"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8"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Arial" pitchFamily="34" charset="0"/>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1097432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Situation could happen when you retire</a:t>
            </a:r>
          </a:p>
        </p:txBody>
      </p:sp>
      <p:sp>
        <p:nvSpPr>
          <p:cNvPr id="52736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C238100-8FA4-475C-B26B-0FA7F6D927A7}" type="slidenum">
              <a:rPr lang="en-US" altLang="en-US">
                <a:latin typeface="Verdana" panose="020B0604030504040204" pitchFamily="34" charset="0"/>
              </a:rPr>
              <a:pPr algn="r" eaLnBrk="1" hangingPunct="1">
                <a:spcBef>
                  <a:spcPct val="0"/>
                </a:spcBef>
              </a:pPr>
              <a:t>40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00579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This frequently happens when taxpayer goes to original trustee and closes out IRA.  Then goes to a new trustee &amp; opens a new IRA</a:t>
            </a:r>
          </a:p>
        </p:txBody>
      </p:sp>
      <p:sp>
        <p:nvSpPr>
          <p:cNvPr id="52941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89C3CB-33F7-4037-A888-7C74F530CF5A}" type="slidenum">
              <a:rPr lang="en-US" altLang="en-US">
                <a:latin typeface="Verdana" panose="020B0604030504040204" pitchFamily="34" charset="0"/>
              </a:rPr>
              <a:pPr algn="r" eaLnBrk="1" hangingPunct="1">
                <a:spcBef>
                  <a:spcPct val="0"/>
                </a:spcBef>
              </a:pPr>
              <a:t>41</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23618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This frequently happens when taxpayer goes to original trustee and closes out IRA.  Then goes to a new trustee &amp; opens a new IRA</a:t>
            </a:r>
          </a:p>
        </p:txBody>
      </p:sp>
      <p:sp>
        <p:nvSpPr>
          <p:cNvPr id="52941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89C3CB-33F7-4037-A888-7C74F530CF5A}" type="slidenum">
              <a:rPr lang="en-US" altLang="en-US">
                <a:latin typeface="Verdana" panose="020B0604030504040204" pitchFamily="34" charset="0"/>
              </a:rPr>
              <a:pPr algn="r" eaLnBrk="1" hangingPunct="1">
                <a:spcBef>
                  <a:spcPct val="0"/>
                </a:spcBef>
              </a:pPr>
              <a:t>42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349684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If any of amount on 1099-R was rolled over into another retirement plan within the required 60 days, check the rollover box and enter the amount rolled over.  TaxSlayer will exclude from taxable income</a:t>
            </a:r>
          </a:p>
        </p:txBody>
      </p:sp>
      <p:sp>
        <p:nvSpPr>
          <p:cNvPr id="531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F307F4C-4E6D-4743-A885-6BC21CCAD6EB}" type="datetime1">
              <a:rPr lang="en-US" smtClean="0"/>
              <a:pPr>
                <a:defRPr/>
              </a:pPr>
              <a:t>12/08/2017</a:t>
            </a:fld>
            <a:endParaRPr lang="en-US" dirty="0"/>
          </a:p>
        </p:txBody>
      </p:sp>
      <p:sp>
        <p:nvSpPr>
          <p:cNvPr id="53146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F709A7C-9803-4024-B037-3AE248508710}" type="slidenum">
              <a:rPr lang="en-US" altLang="en-US">
                <a:latin typeface="Verdana" panose="020B0604030504040204" pitchFamily="34" charset="0"/>
              </a:rPr>
              <a:pPr algn="r" eaLnBrk="1" hangingPunct="1">
                <a:spcBef>
                  <a:spcPct val="0"/>
                </a:spcBef>
              </a:pPr>
              <a:t>43</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54923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3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Once amount is entered as Rollover amount on 1099-R screen, TaxSlayer will automatically include the word ROLLOVER at</a:t>
            </a:r>
            <a:r>
              <a:rPr lang="en-US" altLang="en-US" baseline="0" dirty="0">
                <a:cs typeface="Arial" panose="020B0604020202020204" pitchFamily="34" charset="0"/>
              </a:rPr>
              <a:t> the beginning of Line 16 on the actual 1040 form (not on Summary/Print screen)</a:t>
            </a:r>
            <a:r>
              <a:rPr lang="en-US" altLang="en-US" dirty="0">
                <a:cs typeface="Arial" panose="020B0604020202020204" pitchFamily="34" charset="0"/>
              </a:rPr>
              <a:t> </a:t>
            </a: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5335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D630D3C-3077-4C65-8F49-F6C1BB410A28}" type="datetime1">
              <a:rPr lang="en-US" smtClean="0"/>
              <a:pPr>
                <a:defRPr/>
              </a:pPr>
              <a:t>12/08/2017</a:t>
            </a:fld>
            <a:endParaRPr lang="en-US" dirty="0"/>
          </a:p>
        </p:txBody>
      </p:sp>
      <p:sp>
        <p:nvSpPr>
          <p:cNvPr id="53351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BBFCFE6-E0AC-4BCF-B600-229F22F25507}" type="slidenum">
              <a:rPr lang="en-US" altLang="en-US">
                <a:latin typeface="Verdana" panose="020B0604030504040204" pitchFamily="34" charset="0"/>
              </a:rPr>
              <a:pPr algn="r" eaLnBrk="1" hangingPunct="1">
                <a:spcBef>
                  <a:spcPct val="0"/>
                </a:spcBef>
              </a:pPr>
              <a:t>44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056557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1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How would we know?  Client would have to disclose that they are public safety officer (Police, Fireperson, Rescue Squad, chaplain)  </a:t>
            </a:r>
          </a:p>
          <a:p>
            <a:pPr>
              <a:buFont typeface="Arial" pitchFamily="34" charset="0"/>
              <a:buNone/>
            </a:pPr>
            <a:endParaRPr lang="en-US" altLang="en-US" dirty="0">
              <a:cs typeface="Arial" panose="020B0604020202020204" pitchFamily="34" charset="0"/>
            </a:endParaRPr>
          </a:p>
          <a:p>
            <a:pPr>
              <a:buFont typeface="Arial" pitchFamily="34" charset="0"/>
              <a:buChar char="•"/>
            </a:pPr>
            <a:r>
              <a:rPr lang="en-US" altLang="en-US" dirty="0">
                <a:cs typeface="Arial" panose="020B0604020202020204" pitchFamily="34" charset="0"/>
              </a:rPr>
              <a:t> To avoid giving officer a double benefit, you cannot also deduct medical insurance premium on Sch A</a:t>
            </a:r>
            <a:r>
              <a:rPr lang="en-US" altLang="en-US" baseline="0" dirty="0">
                <a:cs typeface="Arial" panose="020B0604020202020204" pitchFamily="34" charset="0"/>
              </a:rPr>
              <a:t> for these  premiums</a:t>
            </a:r>
            <a:endParaRPr lang="en-US" altLang="en-US" dirty="0">
              <a:cs typeface="Arial" panose="020B0604020202020204" pitchFamily="34" charset="0"/>
            </a:endParaRPr>
          </a:p>
        </p:txBody>
      </p:sp>
      <p:sp>
        <p:nvSpPr>
          <p:cNvPr id="54170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38D97BF-2A3C-418D-8772-03E939B578BE}" type="slidenum">
              <a:rPr lang="en-US" altLang="en-US">
                <a:latin typeface="Verdana" panose="020B0604030504040204" pitchFamily="34" charset="0"/>
              </a:rPr>
              <a:pPr algn="r" eaLnBrk="1" hangingPunct="1">
                <a:spcBef>
                  <a:spcPct val="0"/>
                </a:spcBef>
              </a:pPr>
              <a:t>45</a:t>
            </a:fld>
            <a:endParaRPr lang="en-US" altLang="en-US" dirty="0">
              <a:latin typeface="Verdana" panose="020B0604030504040204" pitchFamily="34" charset="0"/>
            </a:endParaRPr>
          </a:p>
        </p:txBody>
      </p:sp>
    </p:spTree>
    <p:extLst>
      <p:ext uri="{BB962C8B-B14F-4D97-AF65-F5344CB8AC3E}">
        <p14:creationId xmlns:p14="http://schemas.microsoft.com/office/powerpoint/2010/main" val="4041346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1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How would we know?  Client would have to disclose that they are public safety officer (Police, Fireperson, Rescue Squad, chaplain)  </a:t>
            </a:r>
          </a:p>
          <a:p>
            <a:pPr>
              <a:buFont typeface="Arial" pitchFamily="34" charset="0"/>
              <a:buNone/>
            </a:pPr>
            <a:endParaRPr lang="en-US" altLang="en-US" dirty="0">
              <a:cs typeface="Arial" panose="020B0604020202020204" pitchFamily="34" charset="0"/>
            </a:endParaRPr>
          </a:p>
          <a:p>
            <a:pPr>
              <a:buFont typeface="Arial" pitchFamily="34" charset="0"/>
              <a:buChar char="•"/>
            </a:pPr>
            <a:r>
              <a:rPr lang="en-US" altLang="en-US" dirty="0">
                <a:cs typeface="Arial" panose="020B0604020202020204" pitchFamily="34" charset="0"/>
              </a:rPr>
              <a:t> To avoid giving officer a double benefit, you cannot also deduct medical insurance premium on Sch A</a:t>
            </a:r>
            <a:r>
              <a:rPr lang="en-US" altLang="en-US" baseline="0" dirty="0">
                <a:cs typeface="Arial" panose="020B0604020202020204" pitchFamily="34" charset="0"/>
              </a:rPr>
              <a:t> for these  premiums</a:t>
            </a:r>
            <a:endParaRPr lang="en-US" altLang="en-US" dirty="0">
              <a:cs typeface="Arial" panose="020B0604020202020204" pitchFamily="34" charset="0"/>
            </a:endParaRPr>
          </a:p>
        </p:txBody>
      </p:sp>
      <p:sp>
        <p:nvSpPr>
          <p:cNvPr id="54170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38D97BF-2A3C-418D-8772-03E939B578BE}" type="slidenum">
              <a:rPr lang="en-US" altLang="en-US">
                <a:latin typeface="Verdana" panose="020B0604030504040204" pitchFamily="34" charset="0"/>
              </a:rPr>
              <a:pPr algn="r" eaLnBrk="1" hangingPunct="1">
                <a:spcBef>
                  <a:spcPct val="0"/>
                </a:spcBef>
              </a:pPr>
              <a:t>46</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00154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47</a:t>
            </a:fld>
            <a:endParaRPr lang="en-US" altLang="en-US" dirty="0">
              <a:latin typeface="Verdana" panose="020B0604030504040204" pitchFamily="34" charset="0"/>
            </a:endParaRPr>
          </a:p>
        </p:txBody>
      </p:sp>
    </p:spTree>
    <p:extLst>
      <p:ext uri="{BB962C8B-B14F-4D97-AF65-F5344CB8AC3E}">
        <p14:creationId xmlns:p14="http://schemas.microsoft.com/office/powerpoint/2010/main" val="896775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48</a:t>
            </a:fld>
            <a:endParaRPr lang="en-US" altLang="en-US" dirty="0">
              <a:latin typeface="Verdana" panose="020B0604030504040204" pitchFamily="34" charset="0"/>
            </a:endParaRPr>
          </a:p>
        </p:txBody>
      </p:sp>
    </p:spTree>
    <p:extLst>
      <p:ext uri="{BB962C8B-B14F-4D97-AF65-F5344CB8AC3E}">
        <p14:creationId xmlns:p14="http://schemas.microsoft.com/office/powerpoint/2010/main" val="4032169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49</a:t>
            </a:fld>
            <a:endParaRPr lang="en-US" altLang="en-US" dirty="0">
              <a:latin typeface="Verdana" panose="020B0604030504040204" pitchFamily="34" charset="0"/>
            </a:endParaRPr>
          </a:p>
        </p:txBody>
      </p:sp>
    </p:spTree>
    <p:extLst>
      <p:ext uri="{BB962C8B-B14F-4D97-AF65-F5344CB8AC3E}">
        <p14:creationId xmlns:p14="http://schemas.microsoft.com/office/powerpoint/2010/main" val="62785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12/08/2017</a:t>
            </a:fld>
            <a:endParaRPr lang="en-US" dirty="0"/>
          </a:p>
        </p:txBody>
      </p:sp>
    </p:spTree>
    <p:extLst>
      <p:ext uri="{BB962C8B-B14F-4D97-AF65-F5344CB8AC3E}">
        <p14:creationId xmlns:p14="http://schemas.microsoft.com/office/powerpoint/2010/main" val="3618808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31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F307F4C-4E6D-4743-A885-6BC21CCAD6EB}" type="datetime1">
              <a:rPr lang="en-US" smtClean="0"/>
              <a:pPr>
                <a:defRPr/>
              </a:pPr>
              <a:t>12/08/2017</a:t>
            </a:fld>
            <a:endParaRPr lang="en-US" dirty="0"/>
          </a:p>
        </p:txBody>
      </p:sp>
      <p:sp>
        <p:nvSpPr>
          <p:cNvPr id="53146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F709A7C-9803-4024-B037-3AE248508710}" type="slidenum">
              <a:rPr lang="en-US" altLang="en-US">
                <a:latin typeface="Verdana" panose="020B0604030504040204" pitchFamily="34" charset="0"/>
              </a:rPr>
              <a:pPr algn="r" eaLnBrk="1" hangingPunct="1">
                <a:spcBef>
                  <a:spcPct val="0"/>
                </a:spcBef>
              </a:pPr>
              <a:t>50</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75246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12/08/2017</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51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743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3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4374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5DF4926-258F-4C8F-A11B-134514342381}" type="slidenum">
              <a:rPr lang="en-US" altLang="en-US">
                <a:latin typeface="Verdana" panose="020B0604030504040204" pitchFamily="34" charset="0"/>
              </a:rPr>
              <a:pPr algn="r" eaLnBrk="1" hangingPunct="1">
                <a:spcBef>
                  <a:spcPct val="0"/>
                </a:spcBef>
              </a:pPr>
              <a:t>52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143682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5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4579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71F5BA-5DD4-476D-93E6-D188D7B7685E}" type="slidenum">
              <a:rPr lang="en-US" altLang="en-US">
                <a:latin typeface="Verdana" panose="020B0604030504040204" pitchFamily="34" charset="0"/>
              </a:rPr>
              <a:pPr algn="r" eaLnBrk="1" hangingPunct="1">
                <a:spcBef>
                  <a:spcPct val="0"/>
                </a:spcBef>
              </a:pPr>
              <a:t>53</a:t>
            </a:fld>
            <a:endParaRPr lang="en-US" altLang="en-US" dirty="0">
              <a:latin typeface="Verdana" panose="020B0604030504040204" pitchFamily="34" charset="0"/>
            </a:endParaRPr>
          </a:p>
        </p:txBody>
      </p:sp>
    </p:spTree>
    <p:extLst>
      <p:ext uri="{BB962C8B-B14F-4D97-AF65-F5344CB8AC3E}">
        <p14:creationId xmlns:p14="http://schemas.microsoft.com/office/powerpoint/2010/main" val="961557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4784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7F26812-AFC4-45B2-84C4-AAEADA9D5505}" type="slidenum">
              <a:rPr lang="en-US" altLang="en-US">
                <a:latin typeface="Verdana" panose="020B0604030504040204" pitchFamily="34" charset="0"/>
              </a:rPr>
              <a:pPr algn="r" eaLnBrk="1" hangingPunct="1">
                <a:spcBef>
                  <a:spcPct val="0"/>
                </a:spcBef>
              </a:pPr>
              <a:t>54</a:t>
            </a:fld>
            <a:endParaRPr lang="en-US" altLang="en-US" dirty="0">
              <a:latin typeface="Verdana" panose="020B0604030504040204" pitchFamily="34" charset="0"/>
            </a:endParaRPr>
          </a:p>
        </p:txBody>
      </p:sp>
    </p:spTree>
    <p:extLst>
      <p:ext uri="{BB962C8B-B14F-4D97-AF65-F5344CB8AC3E}">
        <p14:creationId xmlns:p14="http://schemas.microsoft.com/office/powerpoint/2010/main" val="884525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This is just a summary page to introduce some other special topics relating to retirement income that we will be discussing on subsequent slides.  Do not discuss any  of these topics in detail now.  Just mention them so students will know what is coming</a:t>
            </a:r>
            <a:endParaRPr lang="en-US" dirty="0">
              <a:effectLst/>
            </a:endParaRPr>
          </a:p>
          <a:p>
            <a:pPr marL="171450" indent="-171450">
              <a:buFont typeface="Arial" panose="020B0604020202020204" pitchFamily="34" charset="0"/>
              <a:buChar char="•"/>
            </a:pPr>
            <a:endParaRPr lang="en-US" alt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052D0-2EB4-4B93-AF9D-E5B7E903B625}" type="slidenum">
              <a:rPr lang="en-US" altLang="en-US" sz="1400">
                <a:solidFill>
                  <a:prstClr val="black"/>
                </a:solidFill>
              </a:rPr>
              <a:pPr>
                <a:spcBef>
                  <a:spcPct val="0"/>
                </a:spcBef>
              </a:pPr>
              <a:t>55</a:t>
            </a:fld>
            <a:endParaRPr lang="en-US" altLang="en-US" sz="1400" dirty="0">
              <a:solidFill>
                <a:prstClr val="black"/>
              </a:solidFill>
            </a:endParaRPr>
          </a:p>
        </p:txBody>
      </p:sp>
    </p:spTree>
    <p:extLst>
      <p:ext uri="{BB962C8B-B14F-4D97-AF65-F5344CB8AC3E}">
        <p14:creationId xmlns:p14="http://schemas.microsoft.com/office/powerpoint/2010/main" val="2694132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buFontTx/>
              <a:buNone/>
              <a:defRPr/>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56</a:t>
            </a:fld>
            <a:endParaRPr lang="en-US" altLang="en-US" sz="1400" dirty="0"/>
          </a:p>
        </p:txBody>
      </p:sp>
    </p:spTree>
    <p:extLst>
      <p:ext uri="{BB962C8B-B14F-4D97-AF65-F5344CB8AC3E}">
        <p14:creationId xmlns:p14="http://schemas.microsoft.com/office/powerpoint/2010/main" val="26925069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052D0-2EB4-4B93-AF9D-E5B7E903B625}" type="slidenum">
              <a:rPr lang="en-US" altLang="en-US" sz="1400">
                <a:solidFill>
                  <a:prstClr val="black"/>
                </a:solidFill>
              </a:rPr>
              <a:pPr>
                <a:spcBef>
                  <a:spcPct val="0"/>
                </a:spcBef>
              </a:pPr>
              <a:t>57</a:t>
            </a:fld>
            <a:endParaRPr lang="en-US" altLang="en-US" sz="1400" dirty="0">
              <a:solidFill>
                <a:prstClr val="black"/>
              </a:solidFill>
            </a:endParaRPr>
          </a:p>
        </p:txBody>
      </p:sp>
    </p:spTree>
    <p:extLst>
      <p:ext uri="{BB962C8B-B14F-4D97-AF65-F5344CB8AC3E}">
        <p14:creationId xmlns:p14="http://schemas.microsoft.com/office/powerpoint/2010/main" val="4068816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2B22EFF5-2FAB-4C2A-A24B-A2CFF398B97B}" type="datetime1">
              <a:rPr lang="en-US" smtClean="0"/>
              <a:pPr>
                <a:defRPr/>
              </a:pPr>
              <a:t>12/08/2017</a:t>
            </a:fld>
            <a:endParaRPr lang="en-US" dirty="0"/>
          </a:p>
        </p:txBody>
      </p:sp>
    </p:spTree>
    <p:extLst>
      <p:ext uri="{BB962C8B-B14F-4D97-AF65-F5344CB8AC3E}">
        <p14:creationId xmlns:p14="http://schemas.microsoft.com/office/powerpoint/2010/main" val="2143461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2B22EFF5-2FAB-4C2A-A24B-A2CFF398B97B}" type="datetime1">
              <a:rPr lang="en-US" smtClean="0"/>
              <a:pPr>
                <a:defRPr/>
              </a:pPr>
              <a:t>12/08/2017</a:t>
            </a:fld>
            <a:endParaRPr lang="en-US" dirty="0"/>
          </a:p>
        </p:txBody>
      </p:sp>
    </p:spTree>
    <p:extLst>
      <p:ext uri="{BB962C8B-B14F-4D97-AF65-F5344CB8AC3E}">
        <p14:creationId xmlns:p14="http://schemas.microsoft.com/office/powerpoint/2010/main" val="291397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561216A9-D046-48D1-A4BE-101C63ED984B}" type="datetime1">
              <a:rPr lang="en-US" smtClean="0"/>
              <a:pPr>
                <a:defRPr/>
              </a:pPr>
              <a:t>12/08/2017</a:t>
            </a:fld>
            <a:endParaRPr lang="en-US" dirty="0"/>
          </a:p>
        </p:txBody>
      </p:sp>
      <p:sp>
        <p:nvSpPr>
          <p:cNvPr id="476164"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FDEA2FE-C0FA-4A95-B735-DE41048A48CD}" type="slidenum">
              <a:rPr lang="en-US" altLang="en-US">
                <a:latin typeface="Arial" panose="020B0604020202020204" pitchFamily="34" charset="0"/>
              </a:rPr>
              <a:pPr algn="r" eaLnBrk="1" hangingPunct="1">
                <a:spcBef>
                  <a:spcPct val="0"/>
                </a:spcBef>
              </a:pPr>
              <a:t>6</a:t>
            </a:fld>
            <a:endParaRPr lang="en-US" altLang="en-US" dirty="0">
              <a:latin typeface="Arial" panose="020B0604020202020204" pitchFamily="34" charset="0"/>
            </a:endParaRPr>
          </a:p>
        </p:txBody>
      </p:sp>
      <p:sp>
        <p:nvSpPr>
          <p:cNvPr id="476165"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6"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285170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3297118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Summary of taxability of different parts of retirement income</a:t>
            </a:r>
          </a:p>
        </p:txBody>
      </p:sp>
      <p:sp>
        <p:nvSpPr>
          <p:cNvPr id="18534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564537-9E45-41F6-A476-C1DA2A888BE8}" type="slidenum">
              <a:rPr lang="en-US" altLang="en-US" sz="1400"/>
              <a:pPr>
                <a:spcBef>
                  <a:spcPct val="0"/>
                </a:spcBef>
              </a:pPr>
              <a:t>61</a:t>
            </a:fld>
            <a:endParaRPr lang="en-US" altLang="en-US" sz="1400" dirty="0"/>
          </a:p>
        </p:txBody>
      </p:sp>
    </p:spTree>
    <p:extLst>
      <p:ext uri="{BB962C8B-B14F-4D97-AF65-F5344CB8AC3E}">
        <p14:creationId xmlns:p14="http://schemas.microsoft.com/office/powerpoint/2010/main" val="23215913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12/08/2017</a:t>
            </a:fld>
            <a:endParaRPr lang="en-US" dirty="0"/>
          </a:p>
        </p:txBody>
      </p:sp>
    </p:spTree>
    <p:extLst>
      <p:ext uri="{BB962C8B-B14F-4D97-AF65-F5344CB8AC3E}">
        <p14:creationId xmlns:p14="http://schemas.microsoft.com/office/powerpoint/2010/main" val="2902863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12/08/2017</a:t>
            </a:fld>
            <a:endParaRPr lang="en-US" dirty="0"/>
          </a:p>
        </p:txBody>
      </p:sp>
    </p:spTree>
    <p:extLst>
      <p:ext uri="{BB962C8B-B14F-4D97-AF65-F5344CB8AC3E}">
        <p14:creationId xmlns:p14="http://schemas.microsoft.com/office/powerpoint/2010/main" val="28135788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12/08/2017</a:t>
            </a:fld>
            <a:endParaRPr lang="en-US" dirty="0"/>
          </a:p>
        </p:txBody>
      </p:sp>
    </p:spTree>
    <p:extLst>
      <p:ext uri="{BB962C8B-B14F-4D97-AF65-F5344CB8AC3E}">
        <p14:creationId xmlns:p14="http://schemas.microsoft.com/office/powerpoint/2010/main" val="2483417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a:t>For 414H pension for state or municipal workers, the NJ Division of Pensions and Benefits sends out a letter detailing the Federal after-tax employee contributions and the total employee contributions, along with associated instructions, when employee retires.  If letter is not available, retiree can call Office of Client Services for the Pension Division at (609) 292-7524 or send an email to pensions.nj@treas.nj.gov</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For other contributory</a:t>
            </a:r>
            <a:r>
              <a:rPr lang="en-US" baseline="0" dirty="0"/>
              <a:t> pensions, retiree may be able to get needed information from pension plan administrator or former employer</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12/08/2017</a:t>
            </a:fld>
            <a:endParaRPr lang="en-US" dirty="0"/>
          </a:p>
        </p:txBody>
      </p:sp>
    </p:spTree>
    <p:extLst>
      <p:ext uri="{BB962C8B-B14F-4D97-AF65-F5344CB8AC3E}">
        <p14:creationId xmlns:p14="http://schemas.microsoft.com/office/powerpoint/2010/main" val="11612403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a:t>For 414H pension for state or municipal workers, the NJ Division of Pensions and Benefits sends out a letter detailing the Federal after-tax employee contributions and the total employee contributions, along with associated instructions, when employee retires.  If letter is not available, retiree can call Office of Client Services for the Pension Division at (609) 292-7524 or send an email to pensions.nj@treas.nj.gov</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For other contributory</a:t>
            </a:r>
            <a:r>
              <a:rPr lang="en-US" baseline="0" dirty="0"/>
              <a:t> pensions, retiree may be able to get needed information from pension plan administrator or former employer</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12/08/2017</a:t>
            </a:fld>
            <a:endParaRPr lang="en-US" dirty="0"/>
          </a:p>
        </p:txBody>
      </p:sp>
    </p:spTree>
    <p:extLst>
      <p:ext uri="{BB962C8B-B14F-4D97-AF65-F5344CB8AC3E}">
        <p14:creationId xmlns:p14="http://schemas.microsoft.com/office/powerpoint/2010/main" val="51659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Federal taxable amount of the distribution will flow through to NJ</a:t>
            </a:r>
            <a:r>
              <a:rPr lang="en-US" baseline="0" dirty="0"/>
              <a:t> 1040 Line 19a.  Therefore, you must adjust Line 19a to reflect the correct NJ taxable amount</a:t>
            </a:r>
          </a:p>
          <a:p>
            <a:pPr marL="0" indent="0">
              <a:buFont typeface="Arial" panose="020B0604020202020204" pitchFamily="34" charset="0"/>
              <a:buNone/>
            </a:pPr>
            <a:endParaRPr lang="en-US" baseline="0" dirty="0"/>
          </a:p>
          <a:p>
            <a:pPr marL="274320" lvl="1" indent="-171450">
              <a:buFont typeface="Arial" panose="020B0604020202020204" pitchFamily="34" charset="0"/>
              <a:buChar char="•"/>
            </a:pPr>
            <a:r>
              <a:rPr lang="en-US" baseline="0" dirty="0"/>
              <a:t> The calculation is:  Federal taxable amount minus NJ taxable amount = adjustment amount on NJ Checklist Line 19a.  Enter as a negative number</a:t>
            </a:r>
          </a:p>
          <a:p>
            <a:pPr marL="274320" lvl="1" indent="-171450">
              <a:buFont typeface="Arial" panose="020B0604020202020204" pitchFamily="34" charset="0"/>
              <a:buChar char="•"/>
            </a:pPr>
            <a:endParaRPr lang="en-US" baseline="0" dirty="0"/>
          </a:p>
          <a:p>
            <a:pPr marL="0" lvl="0" indent="-182880">
              <a:buFont typeface="Arial" panose="020B0604020202020204" pitchFamily="34" charset="0"/>
              <a:buChar char="•"/>
            </a:pPr>
            <a:r>
              <a:rPr lang="en-US" baseline="0" dirty="0"/>
              <a:t>You must also enter an adjustment for Line 19b to reflect the NJ nontaxable amount.  This is shown as the excludable amount on the Bogart calculator.  It is calculated as:   Federal gross amount in 1099-R Box 1 – NJ taxable amount</a:t>
            </a:r>
          </a:p>
          <a:p>
            <a:pPr marL="274320" lvl="1" indent="-171450">
              <a:buFont typeface="Arial" panose="020B0604020202020204" pitchFamily="34" charset="0"/>
              <a:buChar char="•"/>
            </a:pPr>
            <a:endParaRPr lang="en-US" baseline="0" dirty="0"/>
          </a:p>
          <a:p>
            <a:pPr marL="274320" lvl="1" indent="-171450">
              <a:buFont typeface="Arial" panose="020B0604020202020204" pitchFamily="34" charset="0"/>
              <a:buChar char="•"/>
            </a:pPr>
            <a:endParaRPr lang="en-US" baseline="0" dirty="0"/>
          </a:p>
          <a:p>
            <a:pPr marL="274320" lvl="1" indent="-171450">
              <a:buFont typeface="Arial" panose="020B0604020202020204" pitchFamily="34" charset="0"/>
              <a:buChar char="•"/>
            </a:pPr>
            <a:endParaRPr lang="en-US" baseline="0" dirty="0"/>
          </a:p>
          <a:p>
            <a:pPr marL="0" lvl="0" indent="-354330">
              <a:buFont typeface="Arial" panose="020B0604020202020204" pitchFamily="34" charset="0"/>
              <a:buChar char="•"/>
            </a:pPr>
            <a:endParaRPr lang="en-US" baseline="0" dirty="0"/>
          </a:p>
          <a:p>
            <a:pPr marL="274320"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12/08/2017</a:t>
            </a:fld>
            <a:endParaRPr lang="en-US" dirty="0"/>
          </a:p>
        </p:txBody>
      </p:sp>
    </p:spTree>
    <p:extLst>
      <p:ext uri="{BB962C8B-B14F-4D97-AF65-F5344CB8AC3E}">
        <p14:creationId xmlns:p14="http://schemas.microsoft.com/office/powerpoint/2010/main" val="41440292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buFontTx/>
              <a:buChar char="•"/>
              <a:defRPr/>
            </a:pPr>
            <a:r>
              <a:rPr lang="en-US" altLang="en-US" dirty="0"/>
              <a:t> To use the 3-year rule you must have started using the rule on the first year you took the distribution (or be able to go back and amend prior returns to show this)</a:t>
            </a:r>
          </a:p>
          <a:p>
            <a:pPr marL="170410" indent="-170410">
              <a:spcBef>
                <a:spcPct val="0"/>
              </a:spcBef>
              <a:buFont typeface="Arial" panose="020B0604020202020204" pitchFamily="34" charset="0"/>
              <a:buChar char="•"/>
              <a:defRPr/>
            </a:pPr>
            <a:r>
              <a:rPr lang="en-US" altLang="en-US" dirty="0"/>
              <a:t>This may be useful for people who retire before 62 ½ because they wouldn’t be eligible for other NJ pension exclusions yet</a:t>
            </a:r>
          </a:p>
          <a:p>
            <a:pPr marL="170410" indent="-170410">
              <a:spcBef>
                <a:spcPct val="0"/>
              </a:spcBef>
              <a:buFont typeface="Arial" panose="020B0604020202020204" pitchFamily="34" charset="0"/>
              <a:buNone/>
              <a:defRPr/>
            </a:pPr>
            <a:endParaRPr lang="en-US" altLang="en-US" dirty="0"/>
          </a:p>
          <a:p>
            <a:pPr eaLnBrk="1" hangingPunct="1">
              <a:spcBef>
                <a:spcPct val="0"/>
              </a:spcBef>
              <a:buFontTx/>
              <a:buChar char="•"/>
              <a:defRPr/>
            </a:pPr>
            <a:r>
              <a:rPr lang="en-US" altLang="en-US" dirty="0"/>
              <a:t> We do not see this situation very often because:</a:t>
            </a:r>
          </a:p>
          <a:p>
            <a:pPr lvl="1" eaLnBrk="1" hangingPunct="1">
              <a:spcBef>
                <a:spcPct val="0"/>
              </a:spcBef>
              <a:buFontTx/>
              <a:buChar char="•"/>
              <a:defRPr/>
            </a:pPr>
            <a:r>
              <a:rPr lang="en-US" altLang="en-US" dirty="0"/>
              <a:t>  Taxpayer must have contributed to pension plan along with employer</a:t>
            </a:r>
          </a:p>
          <a:p>
            <a:pPr lvl="1" eaLnBrk="1" hangingPunct="1">
              <a:spcBef>
                <a:spcPct val="0"/>
              </a:spcBef>
              <a:buFontTx/>
              <a:buChar char="•"/>
              <a:defRPr/>
            </a:pPr>
            <a:r>
              <a:rPr lang="en-US" altLang="en-US" dirty="0"/>
              <a:t>  Must be just starting to collect pension</a:t>
            </a:r>
          </a:p>
          <a:p>
            <a:pPr lvl="1" eaLnBrk="1" hangingPunct="1">
              <a:spcBef>
                <a:spcPct val="0"/>
              </a:spcBef>
              <a:buFontTx/>
              <a:buChar char="•"/>
              <a:defRPr/>
            </a:pPr>
            <a:r>
              <a:rPr lang="en-US" altLang="en-US" dirty="0"/>
              <a:t>  Must be able to recover all employee contributions within 3 years of first pension payment</a:t>
            </a:r>
          </a:p>
          <a:p>
            <a:pPr lvl="1" eaLnBrk="1" hangingPunct="1">
              <a:spcBef>
                <a:spcPct val="0"/>
              </a:spcBef>
              <a:buFontTx/>
              <a:buChar char="•"/>
              <a:defRPr/>
            </a:pPr>
            <a:r>
              <a:rPr lang="en-US" altLang="en-US" dirty="0"/>
              <a:t>  Pension Exclusion &amp; Other Retirement Income Exclusions may be enough to exclude all pension income from NJ tax</a:t>
            </a:r>
          </a:p>
          <a:p>
            <a:pPr eaLnBrk="1" hangingPunct="1">
              <a:spcBef>
                <a:spcPct val="0"/>
              </a:spcBef>
              <a:defRPr/>
            </a:pPr>
            <a:endParaRPr lang="en-US" altLang="en-US" dirty="0"/>
          </a:p>
          <a:p>
            <a:pPr eaLnBrk="1" hangingPunct="1">
              <a:spcBef>
                <a:spcPct val="0"/>
              </a:spcBef>
              <a:buFontTx/>
              <a:buChar char="•"/>
              <a:defRPr/>
            </a:pPr>
            <a:r>
              <a:rPr lang="en-US" altLang="en-US" dirty="0"/>
              <a:t> Check prior year’s NJ return and/or ask taxpayer to see if taxpayer was using 3-year rule for pension last year.  If so, use following instructions to continue adjusting NJ return until pension payments = employee contributions</a:t>
            </a:r>
          </a:p>
          <a:p>
            <a:pPr eaLnBrk="1" hangingPunct="1">
              <a:spcBef>
                <a:spcPct val="0"/>
              </a:spcBef>
              <a:buFontTx/>
              <a:buChar char="•"/>
              <a:defRPr/>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68</a:t>
            </a:fld>
            <a:endParaRPr lang="en-US" altLang="en-US" sz="1400" dirty="0"/>
          </a:p>
        </p:txBody>
      </p:sp>
    </p:spTree>
    <p:extLst>
      <p:ext uri="{BB962C8B-B14F-4D97-AF65-F5344CB8AC3E}">
        <p14:creationId xmlns:p14="http://schemas.microsoft.com/office/powerpoint/2010/main" val="41072386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buFontTx/>
              <a:buChar char="•"/>
              <a:defRPr/>
            </a:pPr>
            <a:r>
              <a:rPr lang="en-US" altLang="en-US" dirty="0"/>
              <a:t> To use the 3-year rule you must have started using the rule on the first year you took the distribution (or be able to go back and amend prior returns to show this)</a:t>
            </a:r>
          </a:p>
          <a:p>
            <a:pPr marL="170410" indent="-170410">
              <a:spcBef>
                <a:spcPct val="0"/>
              </a:spcBef>
              <a:buFont typeface="Arial" panose="020B0604020202020204" pitchFamily="34" charset="0"/>
              <a:buChar char="•"/>
              <a:defRPr/>
            </a:pPr>
            <a:r>
              <a:rPr lang="en-US" altLang="en-US" dirty="0"/>
              <a:t>This may be useful for people who retire before 62 ½ because they wouldn’t be eligible for other NJ pension exclusions yet</a:t>
            </a:r>
          </a:p>
          <a:p>
            <a:pPr marL="170410" indent="-170410">
              <a:spcBef>
                <a:spcPct val="0"/>
              </a:spcBef>
              <a:buFont typeface="Arial" panose="020B0604020202020204" pitchFamily="34" charset="0"/>
              <a:buNone/>
              <a:defRPr/>
            </a:pPr>
            <a:endParaRPr lang="en-US" altLang="en-US" dirty="0"/>
          </a:p>
          <a:p>
            <a:pPr eaLnBrk="1" hangingPunct="1">
              <a:spcBef>
                <a:spcPct val="0"/>
              </a:spcBef>
              <a:buFontTx/>
              <a:buChar char="•"/>
              <a:defRPr/>
            </a:pPr>
            <a:r>
              <a:rPr lang="en-US" altLang="en-US" dirty="0"/>
              <a:t> We do not see this situation very often because:</a:t>
            </a:r>
          </a:p>
          <a:p>
            <a:pPr lvl="1" eaLnBrk="1" hangingPunct="1">
              <a:spcBef>
                <a:spcPct val="0"/>
              </a:spcBef>
              <a:buFontTx/>
              <a:buChar char="•"/>
              <a:defRPr/>
            </a:pPr>
            <a:r>
              <a:rPr lang="en-US" altLang="en-US" dirty="0"/>
              <a:t>  Taxpayer must have contributed to pension plan along with employer</a:t>
            </a:r>
          </a:p>
          <a:p>
            <a:pPr lvl="1" eaLnBrk="1" hangingPunct="1">
              <a:spcBef>
                <a:spcPct val="0"/>
              </a:spcBef>
              <a:buFontTx/>
              <a:buChar char="•"/>
              <a:defRPr/>
            </a:pPr>
            <a:r>
              <a:rPr lang="en-US" altLang="en-US" dirty="0"/>
              <a:t>  Must be just starting to collect pension</a:t>
            </a:r>
          </a:p>
          <a:p>
            <a:pPr lvl="1" eaLnBrk="1" hangingPunct="1">
              <a:spcBef>
                <a:spcPct val="0"/>
              </a:spcBef>
              <a:buFontTx/>
              <a:buChar char="•"/>
              <a:defRPr/>
            </a:pPr>
            <a:r>
              <a:rPr lang="en-US" altLang="en-US" dirty="0"/>
              <a:t>  Must be able to recover all employee contributions within 3 years of first pension payment</a:t>
            </a:r>
          </a:p>
          <a:p>
            <a:pPr lvl="1" eaLnBrk="1" hangingPunct="1">
              <a:spcBef>
                <a:spcPct val="0"/>
              </a:spcBef>
              <a:buFontTx/>
              <a:buChar char="•"/>
              <a:defRPr/>
            </a:pPr>
            <a:r>
              <a:rPr lang="en-US" altLang="en-US" dirty="0"/>
              <a:t>  Pension Exclusion &amp; Other Retirement Income Exclusions may be enough to exclude all pension income from NJ tax</a:t>
            </a:r>
          </a:p>
          <a:p>
            <a:pPr eaLnBrk="1" hangingPunct="1">
              <a:spcBef>
                <a:spcPct val="0"/>
              </a:spcBef>
              <a:defRPr/>
            </a:pPr>
            <a:endParaRPr lang="en-US" altLang="en-US" dirty="0"/>
          </a:p>
          <a:p>
            <a:pPr eaLnBrk="1" hangingPunct="1">
              <a:spcBef>
                <a:spcPct val="0"/>
              </a:spcBef>
              <a:buFontTx/>
              <a:buChar char="•"/>
              <a:defRPr/>
            </a:pPr>
            <a:r>
              <a:rPr lang="en-US" altLang="en-US" dirty="0"/>
              <a:t> Check prior year’s NJ return and/or ask taxpayer to see if taxpayer was using 3-year rule for pension last year.  If so, use following instructions to continue adjusting NJ return until pension payments = employee contributions</a:t>
            </a:r>
          </a:p>
          <a:p>
            <a:pPr eaLnBrk="1" hangingPunct="1">
              <a:spcBef>
                <a:spcPct val="0"/>
              </a:spcBef>
              <a:buFontTx/>
              <a:buChar char="•"/>
              <a:defRPr/>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69</a:t>
            </a:fld>
            <a:endParaRPr lang="en-US" altLang="en-US" sz="1400" dirty="0"/>
          </a:p>
        </p:txBody>
      </p:sp>
    </p:spTree>
    <p:extLst>
      <p:ext uri="{BB962C8B-B14F-4D97-AF65-F5344CB8AC3E}">
        <p14:creationId xmlns:p14="http://schemas.microsoft.com/office/powerpoint/2010/main" val="375089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561216A9-D046-48D1-A4BE-101C63ED984B}" type="datetime1">
              <a:rPr lang="en-US" smtClean="0"/>
              <a:pPr>
                <a:defRPr/>
              </a:pPr>
              <a:t>12/08/2017</a:t>
            </a:fld>
            <a:endParaRPr lang="en-US" dirty="0"/>
          </a:p>
        </p:txBody>
      </p:sp>
      <p:sp>
        <p:nvSpPr>
          <p:cNvPr id="476164"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FDEA2FE-C0FA-4A95-B735-DE41048A48CD}" type="slidenum">
              <a:rPr lang="en-US" altLang="en-US">
                <a:latin typeface="Arial" panose="020B0604020202020204" pitchFamily="34" charset="0"/>
              </a:rPr>
              <a:pPr algn="r" eaLnBrk="1" hangingPunct="1">
                <a:spcBef>
                  <a:spcPct val="0"/>
                </a:spcBef>
              </a:pPr>
              <a:t>7</a:t>
            </a:fld>
            <a:endParaRPr lang="en-US" altLang="en-US" dirty="0">
              <a:latin typeface="Arial" panose="020B0604020202020204" pitchFamily="34" charset="0"/>
            </a:endParaRPr>
          </a:p>
        </p:txBody>
      </p:sp>
      <p:sp>
        <p:nvSpPr>
          <p:cNvPr id="476165"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6"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41182105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146B1-42DC-4AED-A65D-B06CFC88C3E4}" type="slidenum">
              <a:rPr lang="en-US" altLang="en-US" sz="1400"/>
              <a:pPr>
                <a:spcBef>
                  <a:spcPct val="0"/>
                </a:spcBef>
              </a:pPr>
              <a:t>70</a:t>
            </a:fld>
            <a:endParaRPr lang="en-US" altLang="en-US" sz="1400" dirty="0"/>
          </a:p>
        </p:txBody>
      </p:sp>
    </p:spTree>
    <p:extLst>
      <p:ext uri="{BB962C8B-B14F-4D97-AF65-F5344CB8AC3E}">
        <p14:creationId xmlns:p14="http://schemas.microsoft.com/office/powerpoint/2010/main" val="39184594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dirty="0"/>
              <a:t> Pension exclusion claimed on NJ 1040 Line 27a may be less than the maximum exclusion because total </a:t>
            </a:r>
            <a:r>
              <a:rPr lang="en-US" altLang="en-US" dirty="0">
                <a:solidFill>
                  <a:srgbClr val="002060"/>
                </a:solidFill>
              </a:rPr>
              <a:t>Pension, Annuity &amp; IRA Withdrawal amount on Line 19a is less than the maximum</a:t>
            </a:r>
          </a:p>
          <a:p>
            <a:pPr>
              <a:buFont typeface="Arial" pitchFamily="34" charset="0"/>
              <a:buChar char="•"/>
            </a:pPr>
            <a:endParaRPr lang="en-US" alt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052D0-2EB4-4B93-AF9D-E5B7E903B625}" type="slidenum">
              <a:rPr lang="en-US" altLang="en-US" sz="1400"/>
              <a:pPr>
                <a:spcBef>
                  <a:spcPct val="0"/>
                </a:spcBef>
              </a:pPr>
              <a:t>71</a:t>
            </a:fld>
            <a:endParaRPr lang="en-US" altLang="en-US" sz="1400" dirty="0"/>
          </a:p>
        </p:txBody>
      </p:sp>
    </p:spTree>
    <p:extLst>
      <p:ext uri="{BB962C8B-B14F-4D97-AF65-F5344CB8AC3E}">
        <p14:creationId xmlns:p14="http://schemas.microsoft.com/office/powerpoint/2010/main" val="24861494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AAD452-7463-4A79-A3BE-64DB99B6222F}" type="slidenum">
              <a:rPr lang="en-US" altLang="en-US" sz="1400"/>
              <a:pPr>
                <a:spcBef>
                  <a:spcPct val="0"/>
                </a:spcBef>
              </a:pPr>
              <a:t>72</a:t>
            </a:fld>
            <a:endParaRPr lang="en-US" altLang="en-US" sz="1400" dirty="0"/>
          </a:p>
        </p:txBody>
      </p:sp>
    </p:spTree>
    <p:extLst>
      <p:ext uri="{BB962C8B-B14F-4D97-AF65-F5344CB8AC3E}">
        <p14:creationId xmlns:p14="http://schemas.microsoft.com/office/powerpoint/2010/main" val="33859322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a:t>
            </a:r>
            <a:r>
              <a:rPr lang="en-US" altLang="en-US" dirty="0">
                <a:solidFill>
                  <a:srgbClr val="002060"/>
                </a:solidFill>
              </a:rPr>
              <a:t>Income from wages, net profit from business is made up of NJ 1040 Lines 14+17+20+21</a:t>
            </a:r>
            <a:endParaRPr lang="en-US" altLang="en-US" dirty="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6B2CB7-5F6B-4E1C-B468-5EF55043C2D2}" type="slidenum">
              <a:rPr lang="en-US" altLang="en-US" sz="1400"/>
              <a:pPr>
                <a:spcBef>
                  <a:spcPct val="0"/>
                </a:spcBef>
              </a:pPr>
              <a:t>73</a:t>
            </a:fld>
            <a:endParaRPr lang="en-US" altLang="en-US" sz="1400" dirty="0"/>
          </a:p>
        </p:txBody>
      </p:sp>
    </p:spTree>
    <p:extLst>
      <p:ext uri="{BB962C8B-B14F-4D97-AF65-F5344CB8AC3E}">
        <p14:creationId xmlns:p14="http://schemas.microsoft.com/office/powerpoint/2010/main" val="6441919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FEBA55-7464-4F66-9594-6B2AFA5D4D35}" type="slidenum">
              <a:rPr lang="en-US" altLang="en-US" sz="1400"/>
              <a:pPr>
                <a:spcBef>
                  <a:spcPct val="0"/>
                </a:spcBef>
              </a:pPr>
              <a:t>74</a:t>
            </a:fld>
            <a:endParaRPr lang="en-US" altLang="en-US" sz="1400" dirty="0"/>
          </a:p>
        </p:txBody>
      </p:sp>
    </p:spTree>
    <p:extLst>
      <p:ext uri="{BB962C8B-B14F-4D97-AF65-F5344CB8AC3E}">
        <p14:creationId xmlns:p14="http://schemas.microsoft.com/office/powerpoint/2010/main" val="22557174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2646054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0771" name="Notes Placeholder 2"/>
          <p:cNvSpPr>
            <a:spLocks noGrp="1"/>
          </p:cNvSpPr>
          <p:nvPr>
            <p:ph type="body" idx="1"/>
          </p:nvPr>
        </p:nvSpPr>
        <p:spPr bwMode="auto"/>
        <p:txBody>
          <a:bodyPr/>
          <a:lstStyle/>
          <a:p>
            <a:pPr>
              <a:buFontTx/>
              <a:buChar char="•"/>
              <a:defRPr/>
            </a:pPr>
            <a:r>
              <a:rPr lang="en-US" dirty="0"/>
              <a:t> This is just a summary page to introduce some other special topics relating to retirement income that we will be discussing on subsequent slides.</a:t>
            </a:r>
          </a:p>
          <a:p>
            <a:pPr marL="269876">
              <a:buFontTx/>
              <a:buChar char="•"/>
              <a:defRPr/>
            </a:pPr>
            <a:r>
              <a:rPr lang="en-US" dirty="0"/>
              <a:t> Do not discuss any  of these topics in detail now.  Just mention them so students will know what is coming</a:t>
            </a:r>
          </a:p>
        </p:txBody>
      </p:sp>
      <p:sp>
        <p:nvSpPr>
          <p:cNvPr id="5519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E6F35B3-D74C-4126-926E-237E34CB9419}" type="datetime1">
              <a:rPr lang="en-US" smtClean="0"/>
              <a:pPr>
                <a:defRPr/>
              </a:pPr>
              <a:t>12/08/2017</a:t>
            </a:fld>
            <a:endParaRPr lang="en-US" dirty="0"/>
          </a:p>
        </p:txBody>
      </p:sp>
      <p:sp>
        <p:nvSpPr>
          <p:cNvPr id="5519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34773BA-B360-45A6-8B4B-206AF5C88118}" type="slidenum">
              <a:rPr lang="en-US" altLang="en-US">
                <a:latin typeface="Verdana" panose="020B0604030504040204" pitchFamily="34" charset="0"/>
              </a:rPr>
              <a:pPr algn="r" eaLnBrk="1" hangingPunct="1">
                <a:spcBef>
                  <a:spcPct val="0"/>
                </a:spcBef>
              </a:pPr>
              <a:t>76</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165874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539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A4146174-5177-47BA-ABCF-DC52E1031FF8}" type="datetime1">
              <a:rPr lang="en-US" smtClean="0"/>
              <a:pPr>
                <a:defRPr/>
              </a:pPr>
              <a:t>12/08/2017</a:t>
            </a:fld>
            <a:endParaRPr lang="en-US" dirty="0"/>
          </a:p>
        </p:txBody>
      </p:sp>
      <p:sp>
        <p:nvSpPr>
          <p:cNvPr id="55399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12946DA-DB8C-4D78-9F37-263701DFC2D1}" type="slidenum">
              <a:rPr lang="en-US" altLang="en-US">
                <a:latin typeface="Verdana" panose="020B0604030504040204" pitchFamily="34" charset="0"/>
              </a:rPr>
              <a:pPr algn="r" eaLnBrk="1" hangingPunct="1">
                <a:spcBef>
                  <a:spcPct val="0"/>
                </a:spcBef>
              </a:pPr>
              <a:t>77</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841694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6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This is a sample 1099-R for Railroad Retirement Benefits – Tier 2</a:t>
            </a:r>
          </a:p>
          <a:p>
            <a:pPr>
              <a:buFontTx/>
              <a:buNone/>
            </a:pPr>
            <a:endParaRPr lang="en-US" altLang="en-US" dirty="0">
              <a:cs typeface="Arial" panose="020B0604020202020204" pitchFamily="34" charset="0"/>
            </a:endParaRPr>
          </a:p>
        </p:txBody>
      </p:sp>
      <p:sp>
        <p:nvSpPr>
          <p:cNvPr id="5560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08553F9-B3D7-4B03-B90E-79003FB23640}" type="datetime1">
              <a:rPr lang="en-US" smtClean="0"/>
              <a:pPr>
                <a:defRPr/>
              </a:pPr>
              <a:t>12/08/2017</a:t>
            </a:fld>
            <a:endParaRPr lang="en-US" dirty="0"/>
          </a:p>
        </p:txBody>
      </p:sp>
      <p:sp>
        <p:nvSpPr>
          <p:cNvPr id="55603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60FCA6A-40BB-4432-92FF-1C9416058287}" type="slidenum">
              <a:rPr lang="en-US" altLang="en-US">
                <a:latin typeface="Verdana" panose="020B0604030504040204" pitchFamily="34" charset="0"/>
              </a:rPr>
              <a:pPr algn="r" eaLnBrk="1" hangingPunct="1">
                <a:spcBef>
                  <a:spcPct val="0"/>
                </a:spcBef>
              </a:pPr>
              <a:t>78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981977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aseline="0" dirty="0">
                <a:cs typeface="Arial" panose="020B0604020202020204" pitchFamily="34" charset="0"/>
              </a:rPr>
              <a:t>  Railroad Retirement Benefits on RRB-1099-R has a separate entry screen from regular 1099-R</a:t>
            </a:r>
            <a:endParaRPr lang="en-US" altLang="en-US" dirty="0">
              <a:cs typeface="Arial" panose="020B0604020202020204" pitchFamily="34" charset="0"/>
            </a:endParaRPr>
          </a:p>
        </p:txBody>
      </p:sp>
      <p:sp>
        <p:nvSpPr>
          <p:cNvPr id="531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F307F4C-4E6D-4743-A885-6BC21CCAD6EB}" type="datetime1">
              <a:rPr lang="en-US" smtClean="0"/>
              <a:pPr>
                <a:defRPr/>
              </a:pPr>
              <a:t>12/08/2017</a:t>
            </a:fld>
            <a:endParaRPr lang="en-US" dirty="0"/>
          </a:p>
        </p:txBody>
      </p:sp>
      <p:sp>
        <p:nvSpPr>
          <p:cNvPr id="53146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F709A7C-9803-4024-B037-3AE248508710}" type="slidenum">
              <a:rPr lang="en-US" altLang="en-US">
                <a:latin typeface="Verdana" panose="020B0604030504040204" pitchFamily="34" charset="0"/>
              </a:rPr>
              <a:pPr algn="r" eaLnBrk="1" hangingPunct="1">
                <a:spcBef>
                  <a:spcPct val="0"/>
                </a:spcBef>
              </a:pPr>
              <a:t>79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9105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782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9065266B-A47C-4386-AD15-FDEF1E0F3743}" type="datetime1">
              <a:rPr lang="en-US" smtClean="0"/>
              <a:pPr>
                <a:defRPr/>
              </a:pPr>
              <a:t>12/08/2017</a:t>
            </a:fld>
            <a:endParaRPr lang="en-US" dirty="0"/>
          </a:p>
        </p:txBody>
      </p:sp>
      <p:sp>
        <p:nvSpPr>
          <p:cNvPr id="47821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7FDD5A4-9DA8-4019-BDF1-3A968D9B0850}" type="slidenum">
              <a:rPr lang="en-US" altLang="en-US">
                <a:latin typeface="Verdana" panose="020B0604030504040204" pitchFamily="34" charset="0"/>
              </a:rPr>
              <a:pPr algn="r" eaLnBrk="1" hangingPunct="1">
                <a:spcBef>
                  <a:spcPct val="0"/>
                </a:spcBef>
              </a:pPr>
              <a:t>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828165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3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627" lvl="1">
              <a:buFontTx/>
              <a:buNone/>
            </a:pPr>
            <a:endParaRPr lang="en-US" altLang="en-US" dirty="0">
              <a:cs typeface="Arial" panose="020B0604020202020204" pitchFamily="34" charset="0"/>
            </a:endParaRPr>
          </a:p>
        </p:txBody>
      </p:sp>
      <p:sp>
        <p:nvSpPr>
          <p:cNvPr id="54374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5DF4926-258F-4C8F-A11B-134514342381}" type="slidenum">
              <a:rPr lang="en-US" altLang="en-US">
                <a:latin typeface="Verdana" panose="020B0604030504040204" pitchFamily="34" charset="0"/>
              </a:rPr>
              <a:pPr algn="r" eaLnBrk="1" hangingPunct="1">
                <a:spcBef>
                  <a:spcPct val="0"/>
                </a:spcBef>
              </a:pPr>
              <a:t>80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8228003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0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PREVIOUSLY COVERED UNDER WAGES</a:t>
            </a:r>
          </a:p>
          <a:p>
            <a:endParaRPr lang="en-US" altLang="en-US" dirty="0">
              <a:cs typeface="Arial" panose="020B0604020202020204" pitchFamily="34" charset="0"/>
            </a:endParaRPr>
          </a:p>
          <a:p>
            <a:pPr>
              <a:buFontTx/>
              <a:buNone/>
            </a:pPr>
            <a:r>
              <a:rPr lang="en-US" altLang="en-US" dirty="0">
                <a:cs typeface="Arial" panose="020B0604020202020204" pitchFamily="34" charset="0"/>
              </a:rPr>
              <a:t>Note: Normal retirement age is determined by employer.  Counselor can find out by asking client.</a:t>
            </a:r>
            <a:r>
              <a:rPr lang="en-US" altLang="en-US" baseline="0" dirty="0">
                <a:cs typeface="Arial" panose="020B0604020202020204" pitchFamily="34" charset="0"/>
              </a:rPr>
              <a:t>  If client doesn’t know, can call employer</a:t>
            </a:r>
            <a:endParaRPr lang="en-US" altLang="en-US" dirty="0">
              <a:cs typeface="Arial" panose="020B0604020202020204" pitchFamily="34" charset="0"/>
            </a:endParaRPr>
          </a:p>
        </p:txBody>
      </p:sp>
      <p:sp>
        <p:nvSpPr>
          <p:cNvPr id="5601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9275010-AF77-41A2-B013-DE67700AF1FF}" type="datetime1">
              <a:rPr lang="en-US" smtClean="0"/>
              <a:pPr>
                <a:defRPr/>
              </a:pPr>
              <a:t>12/08/2017</a:t>
            </a:fld>
            <a:endParaRPr lang="en-US" dirty="0"/>
          </a:p>
        </p:txBody>
      </p:sp>
      <p:sp>
        <p:nvSpPr>
          <p:cNvPr id="5601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51774D-CD75-405F-9705-7AF76797BAAE}" type="slidenum">
              <a:rPr lang="en-US" altLang="en-US">
                <a:latin typeface="Verdana" panose="020B0604030504040204" pitchFamily="34" charset="0"/>
              </a:rPr>
              <a:pPr algn="r" eaLnBrk="1" hangingPunct="1">
                <a:spcBef>
                  <a:spcPct val="0"/>
                </a:spcBef>
              </a:pPr>
              <a:t>81</a:t>
            </a:fld>
            <a:endParaRPr lang="en-US" altLang="en-US" dirty="0">
              <a:latin typeface="Verdana" panose="020B0604030504040204" pitchFamily="34" charset="0"/>
            </a:endParaRPr>
          </a:p>
        </p:txBody>
      </p:sp>
    </p:spTree>
    <p:extLst>
      <p:ext uri="{BB962C8B-B14F-4D97-AF65-F5344CB8AC3E}">
        <p14:creationId xmlns:p14="http://schemas.microsoft.com/office/powerpoint/2010/main" val="24181962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2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Sample 1099-R showing disability income.  If taxpayer is below retirement age, the amount in Box 2a should transfer to 1040 Line 7 Wages, rather than 1040 Line 16b Taxable Pension</a:t>
            </a:r>
          </a:p>
        </p:txBody>
      </p:sp>
      <p:sp>
        <p:nvSpPr>
          <p:cNvPr id="56218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7248B62-51CD-4ED3-98C6-BF60DFF0B51B}" type="slidenum">
              <a:rPr lang="en-US" altLang="en-US">
                <a:latin typeface="Verdana" panose="020B0604030504040204" pitchFamily="34" charset="0"/>
              </a:rPr>
              <a:pPr algn="r" eaLnBrk="1" hangingPunct="1">
                <a:spcBef>
                  <a:spcPct val="0"/>
                </a:spcBef>
              </a:pPr>
              <a:t>82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496814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4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If code in Box 7 is 3 (person on disability under retirement age), check Box that says, “Check here to report on Form 1040, Line 7.”  TaxSlayer will put the 1099-R amount as Wages on 1040 Line 7, rather than as Pension on 1040 Line 16</a:t>
            </a:r>
          </a:p>
        </p:txBody>
      </p:sp>
      <p:sp>
        <p:nvSpPr>
          <p:cNvPr id="564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0C25F0C-ECD3-4824-BAF2-0AD4C94A0869}" type="datetime1">
              <a:rPr lang="en-US" smtClean="0"/>
              <a:pPr>
                <a:defRPr/>
              </a:pPr>
              <a:t>12/08/2017</a:t>
            </a:fld>
            <a:endParaRPr lang="en-US" dirty="0"/>
          </a:p>
        </p:txBody>
      </p:sp>
      <p:sp>
        <p:nvSpPr>
          <p:cNvPr id="56423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D891DB-2A61-4AEA-8899-15DA3A31185C}" type="slidenum">
              <a:rPr lang="en-US" altLang="en-US">
                <a:latin typeface="Verdana" panose="020B0604030504040204" pitchFamily="34" charset="0"/>
              </a:rPr>
              <a:pPr algn="r" eaLnBrk="1" hangingPunct="1">
                <a:spcBef>
                  <a:spcPct val="0"/>
                </a:spcBef>
              </a:pPr>
              <a:t>83</a:t>
            </a:fld>
            <a:endParaRPr lang="en-US" altLang="en-US" dirty="0">
              <a:latin typeface="Verdana" panose="020B0604030504040204" pitchFamily="34" charset="0"/>
            </a:endParaRPr>
          </a:p>
        </p:txBody>
      </p:sp>
    </p:spTree>
    <p:extLst>
      <p:ext uri="{BB962C8B-B14F-4D97-AF65-F5344CB8AC3E}">
        <p14:creationId xmlns:p14="http://schemas.microsoft.com/office/powerpoint/2010/main" val="3179767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buFontTx/>
              <a:buNone/>
              <a:defRPr/>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84</a:t>
            </a:fld>
            <a:endParaRPr lang="en-US" altLang="en-US" sz="1400" dirty="0"/>
          </a:p>
        </p:txBody>
      </p:sp>
    </p:spTree>
    <p:extLst>
      <p:ext uri="{BB962C8B-B14F-4D97-AF65-F5344CB8AC3E}">
        <p14:creationId xmlns:p14="http://schemas.microsoft.com/office/powerpoint/2010/main" val="18004453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buFontTx/>
              <a:buNone/>
              <a:defRPr/>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85</a:t>
            </a:fld>
            <a:endParaRPr lang="en-US" altLang="en-US" sz="1400" dirty="0"/>
          </a:p>
        </p:txBody>
      </p:sp>
    </p:spTree>
    <p:extLst>
      <p:ext uri="{BB962C8B-B14F-4D97-AF65-F5344CB8AC3E}">
        <p14:creationId xmlns:p14="http://schemas.microsoft.com/office/powerpoint/2010/main" val="10014587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3 different types of IRA penalties</a:t>
            </a:r>
          </a:p>
          <a:p>
            <a:pPr marL="268627" lvl="1">
              <a:buFontTx/>
              <a:buChar char="•"/>
            </a:pPr>
            <a:r>
              <a:rPr lang="en-US" altLang="en-US" dirty="0">
                <a:cs typeface="Arial" panose="020B0604020202020204" pitchFamily="34" charset="0"/>
              </a:rPr>
              <a:t> Early distribution penalty – 10% of withdrawal</a:t>
            </a:r>
          </a:p>
          <a:p>
            <a:pPr marL="268627" lvl="1">
              <a:buFontTx/>
              <a:buChar char="•"/>
            </a:pPr>
            <a:r>
              <a:rPr lang="en-US" altLang="en-US" dirty="0">
                <a:cs typeface="Arial" panose="020B0604020202020204" pitchFamily="34" charset="0"/>
              </a:rPr>
              <a:t> Excess contributions penalty – 6% of excess contribution</a:t>
            </a:r>
          </a:p>
          <a:p>
            <a:pPr marL="268627" lvl="1">
              <a:buFontTx/>
              <a:buChar char="•"/>
            </a:pPr>
            <a:r>
              <a:rPr lang="en-US" altLang="en-US" dirty="0">
                <a:cs typeface="Arial" panose="020B0604020202020204" pitchFamily="34" charset="0"/>
              </a:rPr>
              <a:t> Failure</a:t>
            </a:r>
            <a:r>
              <a:rPr lang="en-US" altLang="en-US" baseline="0" dirty="0">
                <a:cs typeface="Arial" panose="020B0604020202020204" pitchFamily="34" charset="0"/>
              </a:rPr>
              <a:t> to take Required Minimum Distribution (RMD) penalty – 50% of amount of RMD not taken</a:t>
            </a: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3069900B-E68F-441B-85E9-BDA538789256}" type="datetime1">
              <a:rPr lang="en-US" smtClean="0"/>
              <a:pPr>
                <a:defRPr/>
              </a:pPr>
              <a:t>12/08/2017</a:t>
            </a:fld>
            <a:endParaRPr lang="en-US" dirty="0"/>
          </a:p>
        </p:txBody>
      </p:sp>
      <p:sp>
        <p:nvSpPr>
          <p:cNvPr id="5662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86</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371607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3069900B-E68F-441B-85E9-BDA538789256}" type="datetime1">
              <a:rPr lang="en-US" smtClean="0"/>
              <a:pPr>
                <a:defRPr/>
              </a:pPr>
              <a:t>12/08/2017</a:t>
            </a:fld>
            <a:endParaRPr lang="en-US" dirty="0"/>
          </a:p>
        </p:txBody>
      </p:sp>
      <p:sp>
        <p:nvSpPr>
          <p:cNvPr id="5662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87</a:t>
            </a:fld>
            <a:endParaRPr lang="en-US" altLang="en-US" dirty="0">
              <a:latin typeface="Verdana" panose="020B0604030504040204" pitchFamily="34" charset="0"/>
            </a:endParaRPr>
          </a:p>
        </p:txBody>
      </p:sp>
    </p:spTree>
    <p:extLst>
      <p:ext uri="{BB962C8B-B14F-4D97-AF65-F5344CB8AC3E}">
        <p14:creationId xmlns:p14="http://schemas.microsoft.com/office/powerpoint/2010/main" val="14273892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8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Always explore circumstances of an early distribution with taxpayer to determine if there is a possible exemption to the 10% penalty</a:t>
            </a:r>
          </a:p>
        </p:txBody>
      </p:sp>
      <p:sp>
        <p:nvSpPr>
          <p:cNvPr id="568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8E0692B4-14E7-4B83-9A3F-5FF08DF2B78D}" type="datetime1">
              <a:rPr lang="en-US" smtClean="0"/>
              <a:pPr>
                <a:defRPr/>
              </a:pPr>
              <a:t>12/08/2017</a:t>
            </a:fld>
            <a:endParaRPr lang="en-US" dirty="0"/>
          </a:p>
        </p:txBody>
      </p:sp>
      <p:sp>
        <p:nvSpPr>
          <p:cNvPr id="56832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C8A6AD3-2597-4889-84F5-32F3623D7FD0}" type="slidenum">
              <a:rPr lang="en-US" altLang="en-US">
                <a:latin typeface="Verdana" panose="020B0604030504040204" pitchFamily="34" charset="0"/>
              </a:rPr>
              <a:pPr algn="r" eaLnBrk="1" hangingPunct="1">
                <a:spcBef>
                  <a:spcPct val="0"/>
                </a:spcBef>
              </a:pPr>
              <a:t>88</a:t>
            </a:fld>
            <a:endParaRPr lang="en-US" altLang="en-US" dirty="0">
              <a:latin typeface="Verdana" panose="020B0604030504040204" pitchFamily="34" charset="0"/>
            </a:endParaRPr>
          </a:p>
        </p:txBody>
      </p:sp>
    </p:spTree>
    <p:extLst>
      <p:ext uri="{BB962C8B-B14F-4D97-AF65-F5344CB8AC3E}">
        <p14:creationId xmlns:p14="http://schemas.microsoft.com/office/powerpoint/2010/main" val="9228701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357413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Form 8606 allows the client to track the non-deductible contributions </a:t>
            </a:r>
          </a:p>
          <a:p>
            <a:pPr marL="274320" lvl="1">
              <a:buFontTx/>
              <a:buChar char="•"/>
            </a:pPr>
            <a:r>
              <a:rPr lang="en-US" altLang="en-US" dirty="0">
                <a:cs typeface="Arial" panose="020B0604020202020204" pitchFamily="34" charset="0"/>
              </a:rPr>
              <a:t> Creates a basis</a:t>
            </a:r>
          </a:p>
          <a:p>
            <a:pPr lvl="1">
              <a:buFontTx/>
              <a:buChar char="•"/>
            </a:pPr>
            <a:r>
              <a:rPr lang="en-US" altLang="en-US" dirty="0">
                <a:cs typeface="Arial" panose="020B0604020202020204" pitchFamily="34" charset="0"/>
              </a:rPr>
              <a:t> Should be completed and sent to IRS</a:t>
            </a:r>
          </a:p>
          <a:p>
            <a:pPr lvl="1">
              <a:buFontTx/>
              <a:buChar char="•"/>
            </a:pPr>
            <a:r>
              <a:rPr lang="en-US" altLang="en-US" dirty="0">
                <a:cs typeface="Arial" panose="020B0604020202020204" pitchFamily="34" charset="0"/>
              </a:rPr>
              <a:t> Client should bring to tax appointment</a:t>
            </a:r>
          </a:p>
          <a:p>
            <a:pPr lvl="1"/>
            <a:endParaRPr lang="en-US" altLang="en-US" dirty="0">
              <a:cs typeface="Arial" panose="020B0604020202020204" pitchFamily="34" charset="0"/>
            </a:endParaRPr>
          </a:p>
          <a:p>
            <a:pPr>
              <a:buFontTx/>
              <a:buChar char="•"/>
            </a:pPr>
            <a:r>
              <a:rPr lang="en-US" altLang="en-US" dirty="0">
                <a:cs typeface="Arial" panose="020B0604020202020204" pitchFamily="34" charset="0"/>
              </a:rPr>
              <a:t> If clients didn’t fill out an 8606 when contributing year by year, it is possible to file the form late (with penalty of $50/yr)</a:t>
            </a:r>
          </a:p>
          <a:p>
            <a:endParaRPr lang="en-US" altLang="en-US" dirty="0">
              <a:cs typeface="Arial" panose="020B0604020202020204" pitchFamily="34" charset="0"/>
            </a:endParaRPr>
          </a:p>
          <a:p>
            <a:pPr marL="0">
              <a:buFontTx/>
              <a:buChar char="•"/>
            </a:pPr>
            <a:r>
              <a:rPr lang="en-US" altLang="en-US" dirty="0">
                <a:cs typeface="Arial" panose="020B0604020202020204" pitchFamily="34" charset="0"/>
              </a:rPr>
              <a:t> If you don’t have 8606 filed by the time you take distributions, it’s too late to file it and you can’t get the benefit of tax-free distribution</a:t>
            </a:r>
          </a:p>
          <a:p>
            <a:endParaRPr lang="en-US" altLang="en-US" dirty="0">
              <a:cs typeface="Arial" panose="020B0604020202020204" pitchFamily="34" charset="0"/>
            </a:endParaRPr>
          </a:p>
        </p:txBody>
      </p:sp>
      <p:sp>
        <p:nvSpPr>
          <p:cNvPr id="4802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46FDE58-6A38-4972-AC9D-51868AC6A075}" type="datetime1">
              <a:rPr lang="en-US" smtClean="0"/>
              <a:pPr>
                <a:defRPr/>
              </a:pPr>
              <a:t>12/08/2017</a:t>
            </a:fld>
            <a:endParaRPr lang="en-US" dirty="0"/>
          </a:p>
        </p:txBody>
      </p:sp>
      <p:sp>
        <p:nvSpPr>
          <p:cNvPr id="48026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E542FAA-6EDB-4C64-B987-BDAC73ED366A}" type="slidenum">
              <a:rPr lang="en-US" altLang="en-US">
                <a:latin typeface="Verdana" panose="020B0604030504040204" pitchFamily="34" charset="0"/>
              </a:rPr>
              <a:pPr algn="r" eaLnBrk="1" hangingPunct="1">
                <a:spcBef>
                  <a:spcPct val="0"/>
                </a:spcBef>
              </a:pPr>
              <a:t>9</a:t>
            </a:fld>
            <a:endParaRPr lang="en-US" altLang="en-US" dirty="0">
              <a:latin typeface="Verdana" panose="020B0604030504040204" pitchFamily="34" charset="0"/>
            </a:endParaRPr>
          </a:p>
        </p:txBody>
      </p:sp>
    </p:spTree>
    <p:extLst>
      <p:ext uri="{BB962C8B-B14F-4D97-AF65-F5344CB8AC3E}">
        <p14:creationId xmlns:p14="http://schemas.microsoft.com/office/powerpoint/2010/main" val="35489205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This screen only appears</a:t>
            </a:r>
            <a:r>
              <a:rPr lang="en-US" baseline="0" dirty="0"/>
              <a:t> if 1099-R Box 7 shows a distribution code of 1, which is an early distribution where the issuer does not know of any valid exception</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30565962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8923601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3069900B-E68F-441B-85E9-BDA538789256}" type="datetime1">
              <a:rPr lang="en-US" smtClean="0"/>
              <a:pPr>
                <a:defRPr/>
              </a:pPr>
              <a:t>12/08/2017</a:t>
            </a:fld>
            <a:endParaRPr lang="en-US" dirty="0"/>
          </a:p>
        </p:txBody>
      </p:sp>
      <p:sp>
        <p:nvSpPr>
          <p:cNvPr id="5662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92</a:t>
            </a:fld>
            <a:endParaRPr lang="en-US" altLang="en-US" dirty="0">
              <a:latin typeface="Verdana" panose="020B0604030504040204" pitchFamily="34" charset="0"/>
            </a:endParaRPr>
          </a:p>
        </p:txBody>
      </p:sp>
    </p:spTree>
    <p:extLst>
      <p:ext uri="{BB962C8B-B14F-4D97-AF65-F5344CB8AC3E}">
        <p14:creationId xmlns:p14="http://schemas.microsoft.com/office/powerpoint/2010/main" val="41626256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3069900B-E68F-441B-85E9-BDA538789256}" type="datetime1">
              <a:rPr lang="en-US" smtClean="0"/>
              <a:pPr>
                <a:defRPr/>
              </a:pPr>
              <a:t>12/08/2017</a:t>
            </a:fld>
            <a:endParaRPr lang="en-US" dirty="0"/>
          </a:p>
        </p:txBody>
      </p:sp>
      <p:sp>
        <p:nvSpPr>
          <p:cNvPr id="5662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93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4165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925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sp>
        <p:nvSpPr>
          <p:cNvPr id="1122315" name="Rectangle 7"/>
          <p:cNvSpPr>
            <a:spLocks noGrp="1" noChangeArrowheads="1"/>
          </p:cNvSpPr>
          <p:nvPr>
            <p:ph type="ctrTitle"/>
          </p:nvPr>
        </p:nvSpPr>
        <p:spPr>
          <a:xfrm>
            <a:off x="990600" y="2130427"/>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1" y="6400802"/>
            <a:ext cx="1984375" cy="301625"/>
          </a:xfrm>
        </p:spPr>
        <p:txBody>
          <a:bodyPr/>
          <a:lstStyle>
            <a:lvl1pPr>
              <a:defRPr/>
            </a:lvl1pPr>
          </a:lstStyle>
          <a:p>
            <a:r>
              <a:rPr lang="en-US"/>
              <a:t>12-08-2017</a:t>
            </a:r>
          </a:p>
        </p:txBody>
      </p:sp>
      <p:sp>
        <p:nvSpPr>
          <p:cNvPr id="15" name="Rectangle 11"/>
          <p:cNvSpPr>
            <a:spLocks noGrp="1" noChangeArrowheads="1"/>
          </p:cNvSpPr>
          <p:nvPr>
            <p:ph type="sldNum" sz="quarter" idx="12"/>
          </p:nvPr>
        </p:nvSpPr>
        <p:spPr>
          <a:xfrm>
            <a:off x="6781801" y="6400802"/>
            <a:ext cx="1901825" cy="301625"/>
          </a:xfrm>
        </p:spPr>
        <p:txBody>
          <a:bodyPr/>
          <a:lstStyle>
            <a:lvl1pPr>
              <a:defRPr smtClean="0"/>
            </a:lvl1pPr>
          </a:lstStyle>
          <a:p>
            <a:fld id="{2C11E525-5F38-465A-8629-C9A7F80AF012}" type="slidenum">
              <a:rPr lang="en-US" smtClean="0"/>
              <a:t>‹#›</a:t>
            </a:fld>
            <a:endParaRPr lang="en-US"/>
          </a:p>
        </p:txBody>
      </p:sp>
      <p:sp>
        <p:nvSpPr>
          <p:cNvPr id="1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31005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33697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614662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1048811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r>
              <a:rPr lang="en-US"/>
              <a:t>12-08-2017</a:t>
            </a:r>
          </a:p>
        </p:txBody>
      </p:sp>
      <p:sp>
        <p:nvSpPr>
          <p:cNvPr id="8"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10" name="Footer Placeholder 1"/>
          <p:cNvSpPr>
            <a:spLocks noGrp="1"/>
          </p:cNvSpPr>
          <p:nvPr>
            <p:ph type="ftr" sz="quarter" idx="12"/>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959214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r>
              <a:rPr lang="en-US"/>
              <a:t>12-08-2017</a:t>
            </a:r>
          </a:p>
        </p:txBody>
      </p:sp>
      <p:sp>
        <p:nvSpPr>
          <p:cNvPr id="4"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0959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r>
              <a:rPr lang="en-US"/>
              <a:t>12-08-2017</a:t>
            </a:r>
          </a:p>
        </p:txBody>
      </p:sp>
      <p:sp>
        <p:nvSpPr>
          <p:cNvPr id="3"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5"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485003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444482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4569611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2"/>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750">
                <a:latin typeface="+mn-lt"/>
                <a:cs typeface="Arial" charset="0"/>
              </a:defRPr>
            </a:lvl1pPr>
          </a:lstStyle>
          <a:p>
            <a:r>
              <a:rPr lang="en-US"/>
              <a:t>12-08-2017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750" smtClean="0">
                <a:latin typeface="+mn-lt"/>
                <a:cs typeface="Arial" panose="020B0604020202020204" pitchFamily="34" charset="0"/>
              </a:defRPr>
            </a:lvl1pPr>
          </a:lstStyle>
          <a:p>
            <a:fld id="{2C11E525-5F38-465A-8629-C9A7F80AF012}" type="slidenum">
              <a:rPr lang="en-US" smtClean="0"/>
              <a:t>‹#›</a:t>
            </a:fld>
            <a:endParaRPr 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699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hf hdr="0"/>
  <p:txStyles>
    <p:titleStyle>
      <a:lvl1pPr algn="l" rtl="0" eaLnBrk="1" fontAlgn="base" hangingPunct="1">
        <a:spcBef>
          <a:spcPct val="0"/>
        </a:spcBef>
        <a:spcAft>
          <a:spcPct val="0"/>
        </a:spcAft>
        <a:defRPr sz="3150" b="1">
          <a:solidFill>
            <a:schemeClr val="tx2"/>
          </a:solidFill>
          <a:latin typeface="+mj-lt"/>
          <a:ea typeface="+mj-ea"/>
          <a:cs typeface="+mj-cs"/>
        </a:defRPr>
      </a:lvl1pPr>
      <a:lvl2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5pPr>
      <a:lvl6pPr marL="3429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6pPr>
      <a:lvl7pPr marL="6858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7pPr>
      <a:lvl8pPr marL="10287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8pPr>
      <a:lvl9pPr marL="13716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9pPr>
    </p:titleStyle>
    <p:bodyStyle>
      <a:lvl1pPr marL="257175" indent="-257175" algn="l" rtl="0" eaLnBrk="1" fontAlgn="base" hangingPunct="1">
        <a:spcBef>
          <a:spcPct val="20000"/>
        </a:spcBef>
        <a:spcAft>
          <a:spcPct val="0"/>
        </a:spcAft>
        <a:buClr>
          <a:schemeClr val="folHlink"/>
        </a:buClr>
        <a:buSzPct val="9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1"/>
        </a:buClr>
        <a:buSzPct val="75000"/>
        <a:buFont typeface="Wingdings" panose="05000000000000000000" pitchFamily="2" charset="2"/>
        <a:buChar char="n"/>
        <a:defRPr sz="2100">
          <a:solidFill>
            <a:schemeClr val="tx1"/>
          </a:solidFill>
          <a:latin typeface="+mn-lt"/>
          <a:ea typeface="+mn-ea"/>
        </a:defRPr>
      </a:lvl2pPr>
      <a:lvl3pPr marL="8572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800">
          <a:solidFill>
            <a:schemeClr val="tx1"/>
          </a:solidFill>
          <a:latin typeface="+mn-lt"/>
          <a:ea typeface="+mn-ea"/>
        </a:defRPr>
      </a:lvl3pPr>
      <a:lvl4pPr marL="12001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4pPr>
      <a:lvl5pPr marL="15430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huffingtonpost.com/2010-02-09-retirementlane.jpg"/>
          <p:cNvPicPr>
            <a:picLocks noChangeAspect="1" noChangeArrowheads="1"/>
          </p:cNvPicPr>
          <p:nvPr/>
        </p:nvPicPr>
        <p:blipFill rotWithShape="1">
          <a:blip r:embed="rId3" cstate="print">
            <a:duotone>
              <a:prstClr val="black"/>
              <a:schemeClr val="accent1">
                <a:tint val="45000"/>
                <a:satMod val="400000"/>
              </a:schemeClr>
            </a:duotone>
            <a:extLst/>
          </a:blip>
          <a:srcRect l="10124" r="22237"/>
          <a:stretch/>
        </p:blipFill>
        <p:spPr bwMode="auto">
          <a:xfrm>
            <a:off x="7124948" y="990601"/>
            <a:ext cx="1561852" cy="1905000"/>
          </a:xfrm>
          <a:prstGeom prst="rect">
            <a:avLst/>
          </a:prstGeom>
          <a:noFill/>
          <a:ln>
            <a:solidFill>
              <a:schemeClr val="bg1"/>
            </a:solidFill>
          </a:ln>
          <a:extLst/>
        </p:spPr>
      </p:pic>
      <p:sp>
        <p:nvSpPr>
          <p:cNvPr id="466947" name="Rectangle 2"/>
          <p:cNvSpPr>
            <a:spLocks noGrp="1" noChangeArrowheads="1"/>
          </p:cNvSpPr>
          <p:nvPr>
            <p:ph type="ctrTitle"/>
          </p:nvPr>
        </p:nvSpPr>
        <p:spPr>
          <a:xfrm>
            <a:off x="990600" y="685800"/>
            <a:ext cx="7772400" cy="3124200"/>
          </a:xfrm>
        </p:spPr>
        <p:txBody>
          <a:bodyPr/>
          <a:lstStyle/>
          <a:p>
            <a:pPr>
              <a:lnSpc>
                <a:spcPct val="80000"/>
              </a:lnSpc>
            </a:pPr>
            <a:r>
              <a:rPr lang="en-US" altLang="en-US" sz="5400" dirty="0"/>
              <a:t>Retirement Income</a:t>
            </a:r>
            <a:br>
              <a:rPr lang="en-US" altLang="en-US" dirty="0"/>
            </a:br>
            <a:r>
              <a:rPr lang="en-US" altLang="en-US" dirty="0"/>
              <a:t>Pensions/Annuities</a:t>
            </a:r>
            <a:br>
              <a:rPr lang="en-US" altLang="en-US" dirty="0"/>
            </a:br>
            <a:r>
              <a:rPr lang="en-US" altLang="en-US" dirty="0"/>
              <a:t>Social Security/Railroad Retirement Benefits/</a:t>
            </a:r>
            <a:br>
              <a:rPr lang="en-US" altLang="en-US" dirty="0"/>
            </a:br>
            <a:r>
              <a:rPr lang="en-US" altLang="en-US" dirty="0"/>
              <a:t> IRAs/401Ks</a:t>
            </a:r>
          </a:p>
        </p:txBody>
      </p:sp>
      <p:sp>
        <p:nvSpPr>
          <p:cNvPr id="466948" name="Rectangle 3"/>
          <p:cNvSpPr>
            <a:spLocks noGrp="1" noChangeArrowheads="1"/>
          </p:cNvSpPr>
          <p:nvPr>
            <p:ph type="subTitle" idx="1"/>
          </p:nvPr>
        </p:nvSpPr>
        <p:spPr/>
        <p:txBody>
          <a:bodyPr>
            <a:normAutofit/>
          </a:bodyPr>
          <a:lstStyle/>
          <a:p>
            <a:pPr>
              <a:lnSpc>
                <a:spcPct val="80000"/>
              </a:lnSpc>
            </a:pPr>
            <a:endParaRPr lang="en-US" altLang="en-US" sz="2800" dirty="0"/>
          </a:p>
          <a:p>
            <a:pPr>
              <a:lnSpc>
                <a:spcPct val="80000"/>
              </a:lnSpc>
            </a:pPr>
            <a:r>
              <a:rPr lang="en-US" altLang="en-US" dirty="0"/>
              <a:t>Pub 17 Chapter 10 &amp; 11</a:t>
            </a:r>
          </a:p>
          <a:p>
            <a:pPr>
              <a:lnSpc>
                <a:spcPct val="80000"/>
              </a:lnSpc>
            </a:pPr>
            <a:r>
              <a:rPr lang="en-US" altLang="en-US" dirty="0"/>
              <a:t>Pub 4012 Tab D</a:t>
            </a:r>
          </a:p>
          <a:p>
            <a:pPr>
              <a:lnSpc>
                <a:spcPct val="80000"/>
              </a:lnSpc>
            </a:pPr>
            <a:r>
              <a:rPr lang="en-US" altLang="en-US" dirty="0"/>
              <a:t>(1040-Line 16)</a:t>
            </a:r>
          </a:p>
          <a:p>
            <a:pPr>
              <a:lnSpc>
                <a:spcPct val="80000"/>
              </a:lnSpc>
            </a:pPr>
            <a:r>
              <a:rPr lang="en-US" altLang="en-US" dirty="0"/>
              <a:t>(NJ 1040-Lines 19a &amp; 19b)</a:t>
            </a:r>
          </a:p>
          <a:p>
            <a:pPr>
              <a:lnSpc>
                <a:spcPct val="80000"/>
              </a:lnSpc>
            </a:pPr>
            <a:endParaRPr lang="en-US" altLang="en-US" sz="1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10278770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ltLang="en-US" dirty="0"/>
              <a:t>Roth IRA</a:t>
            </a:r>
          </a:p>
        </p:txBody>
      </p:sp>
      <p:sp>
        <p:nvSpPr>
          <p:cNvPr id="481283" name="Rectangle 3"/>
          <p:cNvSpPr>
            <a:spLocks noGrp="1" noChangeArrowheads="1"/>
          </p:cNvSpPr>
          <p:nvPr>
            <p:ph idx="1"/>
          </p:nvPr>
        </p:nvSpPr>
        <p:spPr>
          <a:xfrm>
            <a:off x="609600" y="1447800"/>
            <a:ext cx="8077200" cy="4876800"/>
          </a:xfrm>
        </p:spPr>
        <p:txBody>
          <a:bodyPr>
            <a:normAutofit/>
          </a:bodyPr>
          <a:lstStyle/>
          <a:p>
            <a:pPr>
              <a:buFont typeface="Wingdings" panose="05000000000000000000" pitchFamily="2" charset="2"/>
              <a:buNone/>
            </a:pPr>
            <a:r>
              <a:rPr lang="en-US" altLang="en-US" sz="2800" dirty="0"/>
              <a:t>Can include:</a:t>
            </a:r>
          </a:p>
          <a:p>
            <a:r>
              <a:rPr lang="en-US" altLang="en-US" sz="2800" dirty="0"/>
              <a:t> After-tax contributions</a:t>
            </a:r>
          </a:p>
          <a:p>
            <a:pPr lvl="1"/>
            <a:r>
              <a:rPr lang="en-US" altLang="en-US" dirty="0"/>
              <a:t> </a:t>
            </a:r>
            <a:r>
              <a:rPr lang="en-US" altLang="en-US" sz="2400" dirty="0"/>
              <a:t>No age limit for contributions, but must have earned income </a:t>
            </a:r>
          </a:p>
          <a:p>
            <a:pPr lvl="1"/>
            <a:r>
              <a:rPr lang="en-US" altLang="en-US" sz="2400" dirty="0"/>
              <a:t> Dollar limits on contributions same as for Traditional IRA ($5,500/$6,500 if &gt;/= 50 years)</a:t>
            </a:r>
          </a:p>
          <a:p>
            <a:r>
              <a:rPr lang="en-US" altLang="en-US" dirty="0"/>
              <a:t> </a:t>
            </a:r>
            <a:r>
              <a:rPr lang="en-US" altLang="en-US" sz="2800" dirty="0"/>
              <a:t>Money converted from a Traditional to Roth IRA</a:t>
            </a:r>
          </a:p>
          <a:p>
            <a:pPr lvl="1"/>
            <a:r>
              <a:rPr lang="en-US" altLang="en-US" dirty="0"/>
              <a:t> </a:t>
            </a:r>
            <a:r>
              <a:rPr lang="en-US" altLang="en-US" sz="2400" dirty="0"/>
              <a:t>No income limits for who can convert</a:t>
            </a:r>
          </a:p>
          <a:p>
            <a:pPr lvl="1"/>
            <a:r>
              <a:rPr lang="en-US" altLang="en-US" sz="2400" dirty="0"/>
              <a:t> Pay tax when contribution is converted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dirty="0"/>
          </a:p>
        </p:txBody>
      </p:sp>
    </p:spTree>
    <p:extLst>
      <p:ext uri="{BB962C8B-B14F-4D97-AF65-F5344CB8AC3E}">
        <p14:creationId xmlns:p14="http://schemas.microsoft.com/office/powerpoint/2010/main" val="15927685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ltLang="en-US" dirty="0"/>
              <a:t>Roth IRA</a:t>
            </a:r>
          </a:p>
        </p:txBody>
      </p:sp>
      <p:sp>
        <p:nvSpPr>
          <p:cNvPr id="483331" name="Rectangle 3"/>
          <p:cNvSpPr>
            <a:spLocks noGrp="1" noChangeArrowheads="1"/>
          </p:cNvSpPr>
          <p:nvPr>
            <p:ph idx="1"/>
          </p:nvPr>
        </p:nvSpPr>
        <p:spPr/>
        <p:txBody>
          <a:bodyPr>
            <a:normAutofit/>
          </a:bodyPr>
          <a:lstStyle/>
          <a:p>
            <a:r>
              <a:rPr lang="en-US" altLang="en-US" dirty="0"/>
              <a:t> </a:t>
            </a:r>
            <a:r>
              <a:rPr lang="en-US" altLang="en-US" sz="2800" dirty="0"/>
              <a:t>No Required Minimum Distribution (RMD)</a:t>
            </a:r>
          </a:p>
          <a:p>
            <a:pPr lvl="1"/>
            <a:r>
              <a:rPr lang="en-US" altLang="en-US" dirty="0"/>
              <a:t> </a:t>
            </a:r>
            <a:r>
              <a:rPr lang="en-US" altLang="en-US" sz="2400" dirty="0"/>
              <a:t>Amounts withdrawn from Roth IRA cannot be used to satisfy RMD for Traditional IRA</a:t>
            </a:r>
          </a:p>
          <a:p>
            <a:r>
              <a:rPr lang="en-US" altLang="en-US" dirty="0"/>
              <a:t> </a:t>
            </a:r>
            <a:r>
              <a:rPr lang="en-US" altLang="en-US" sz="2800" dirty="0"/>
              <a:t>Earnings accumulate tax free (not just tax deferred)</a:t>
            </a:r>
          </a:p>
          <a:p>
            <a:r>
              <a:rPr lang="en-US" altLang="en-US" sz="2800" dirty="0"/>
              <a:t> Distributions are generally not taxable</a:t>
            </a:r>
          </a:p>
          <a:p>
            <a:pPr lvl="1"/>
            <a:r>
              <a:rPr lang="en-US" altLang="en-US" dirty="0"/>
              <a:t> </a:t>
            </a:r>
            <a:r>
              <a:rPr lang="en-US" altLang="en-US" sz="2400" dirty="0"/>
              <a:t>Exception: Distribution within 5-yr qualifying period from date Roth IRA was first established may be subject to tax on earnings plus 10% early distribution penalty</a:t>
            </a:r>
          </a:p>
          <a:p>
            <a:r>
              <a:rPr lang="en-US" altLang="en-US" dirty="0"/>
              <a:t> </a:t>
            </a:r>
            <a:r>
              <a:rPr lang="en-US" altLang="en-US" sz="2800" dirty="0"/>
              <a:t>Rules for taxability of distributions are the same for NJ</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spTree>
    <p:extLst>
      <p:ext uri="{BB962C8B-B14F-4D97-AF65-F5344CB8AC3E}">
        <p14:creationId xmlns:p14="http://schemas.microsoft.com/office/powerpoint/2010/main" val="9537740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5618" y="277813"/>
            <a:ext cx="8289782" cy="1143000"/>
          </a:xfrm>
        </p:spPr>
        <p:txBody>
          <a:bodyPr>
            <a:normAutofit/>
          </a:bodyPr>
          <a:lstStyle/>
          <a:p>
            <a:r>
              <a:rPr lang="en-US" dirty="0"/>
              <a:t>Traditional IRAs &amp; Roth IRAs</a:t>
            </a:r>
          </a:p>
        </p:txBody>
      </p:sp>
      <p:graphicFrame>
        <p:nvGraphicFramePr>
          <p:cNvPr id="5" name="Content Placeholder 4"/>
          <p:cNvGraphicFramePr>
            <a:graphicFrameLocks noGrp="1"/>
          </p:cNvGraphicFramePr>
          <p:nvPr>
            <p:ph idx="1"/>
            <p:extLst/>
          </p:nvPr>
        </p:nvGraphicFramePr>
        <p:xfrm>
          <a:off x="685800" y="1553562"/>
          <a:ext cx="7924800" cy="507583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241988">
                  <a:extLst>
                    <a:ext uri="{9D8B030D-6E8A-4147-A177-3AD203B41FA5}">
                      <a16:colId xmlns:a16="http://schemas.microsoft.com/office/drawing/2014/main" val="20001"/>
                    </a:ext>
                  </a:extLst>
                </a:gridCol>
                <a:gridCol w="2482412">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90528">
                <a:tc>
                  <a:txBody>
                    <a:bodyPr/>
                    <a:lstStyle/>
                    <a:p>
                      <a:endParaRPr lang="en-US" sz="18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Traditional IRA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Non Deduct Cont.</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Roth IRA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4110">
                <a:tc>
                  <a:txBody>
                    <a:bodyPr/>
                    <a:lstStyle/>
                    <a:p>
                      <a:r>
                        <a:rPr lang="en-US" sz="1700" b="1" dirty="0"/>
                        <a:t>Contributions</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Tax deductible in year made (up to limits)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Dollar limit on contributions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Allowable up to tax return due date </a:t>
                      </a:r>
                      <a:r>
                        <a:rPr lang="en-US" sz="1700" baseline="0" dirty="0"/>
                        <a:t>&amp; apply retroactively to tax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a:t>Must have earned income &amp; be &lt; 70½</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After-tax</a:t>
                      </a:r>
                      <a:r>
                        <a:rPr lang="en-US" sz="1700" baseline="0" dirty="0"/>
                        <a:t> contributions</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aseline="0" dirty="0"/>
                        <a:t>After-tax contributions</a:t>
                      </a:r>
                    </a:p>
                    <a:p>
                      <a:r>
                        <a:rPr lang="en-US" sz="1700" baseline="0" dirty="0"/>
                        <a:t>Dollar limit on contributions</a:t>
                      </a:r>
                    </a:p>
                    <a:p>
                      <a:r>
                        <a:rPr lang="en-US" sz="1700" baseline="0" dirty="0"/>
                        <a:t>No age limit for contribution</a:t>
                      </a:r>
                    </a:p>
                    <a:p>
                      <a:r>
                        <a:rPr lang="en-US" sz="1700" baseline="0" dirty="0"/>
                        <a:t>Must have earned income</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8200">
                <a:tc>
                  <a:txBody>
                    <a:bodyPr/>
                    <a:lstStyle/>
                    <a:p>
                      <a:r>
                        <a:rPr lang="en-US" sz="1700" b="1" dirty="0"/>
                        <a:t>Earnings</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Earnings accumulate tax</a:t>
                      </a:r>
                      <a:r>
                        <a:rPr lang="en-US" sz="1700" baseline="0" dirty="0"/>
                        <a:t> </a:t>
                      </a:r>
                      <a:r>
                        <a:rPr lang="en-US" sz="1700" dirty="0"/>
                        <a:t>deferred until withdrawn</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Earnings accumulate tax</a:t>
                      </a:r>
                      <a:r>
                        <a:rPr lang="en-US" sz="1700" baseline="0" dirty="0"/>
                        <a:t> </a:t>
                      </a:r>
                      <a:r>
                        <a:rPr lang="en-US" sz="1700" dirty="0"/>
                        <a:t>deferred until withdrawn</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Earnings accumulate tax</a:t>
                      </a:r>
                      <a:r>
                        <a:rPr lang="en-US" sz="1700" baseline="0" dirty="0"/>
                        <a:t> </a:t>
                      </a:r>
                      <a:r>
                        <a:rPr lang="en-US" sz="1700" dirty="0"/>
                        <a:t>free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12542">
                <a:tc>
                  <a:txBody>
                    <a:bodyPr/>
                    <a:lstStyle/>
                    <a:p>
                      <a:r>
                        <a:rPr lang="en-US" sz="1700" b="1" dirty="0"/>
                        <a:t>Distributions</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Distributions taxable in year received</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700" dirty="0"/>
                        <a:t>Distributions include contributions</a:t>
                      </a:r>
                      <a:r>
                        <a:rPr lang="en-US" sz="1700" baseline="0" dirty="0"/>
                        <a:t> </a:t>
                      </a:r>
                      <a:r>
                        <a:rPr lang="en-US" sz="1700" dirty="0"/>
                        <a:t>&amp; earnings  (Contribution</a:t>
                      </a:r>
                      <a:r>
                        <a:rPr lang="en-US" sz="1700" baseline="0" dirty="0"/>
                        <a:t> portion</a:t>
                      </a:r>
                      <a:r>
                        <a:rPr lang="en-US" sz="1700" dirty="0"/>
                        <a:t> not taxed, earnings</a:t>
                      </a:r>
                      <a:r>
                        <a:rPr lang="en-US" sz="1700" baseline="0" dirty="0"/>
                        <a:t> taxed)</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Distributions tax free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12</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722185"/>
            <a:ext cx="612648" cy="163373"/>
          </a:xfrm>
          <a:prstGeom prst="rect">
            <a:avLst/>
          </a:prstGeom>
        </p:spPr>
      </p:pic>
    </p:spTree>
    <p:extLst>
      <p:ext uri="{BB962C8B-B14F-4D97-AF65-F5344CB8AC3E}">
        <p14:creationId xmlns:p14="http://schemas.microsoft.com/office/powerpoint/2010/main" val="28853654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Traditional IRAs &amp; Roth IRAs</a:t>
            </a:r>
          </a:p>
        </p:txBody>
      </p:sp>
      <p:graphicFrame>
        <p:nvGraphicFramePr>
          <p:cNvPr id="5" name="Content Placeholder 4"/>
          <p:cNvGraphicFramePr>
            <a:graphicFrameLocks noGrp="1"/>
          </p:cNvGraphicFramePr>
          <p:nvPr>
            <p:ph idx="1"/>
            <p:extLst/>
          </p:nvPr>
        </p:nvGraphicFramePr>
        <p:xfrm>
          <a:off x="685800" y="1600200"/>
          <a:ext cx="8001000" cy="496800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6940">
                <a:tc>
                  <a:txBody>
                    <a:bodyPr/>
                    <a:lstStyle/>
                    <a:p>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Traditional IRA</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Non Deduct Cont.</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Roth IRA</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84198">
                <a:tc>
                  <a:txBody>
                    <a:bodyPr/>
                    <a:lstStyle/>
                    <a:p>
                      <a:r>
                        <a:rPr lang="en-US" sz="1700" b="1" dirty="0"/>
                        <a:t>Penalties</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a:t>10% penalty if withdrawal prior to age</a:t>
                      </a:r>
                      <a:r>
                        <a:rPr lang="en-US" sz="1700" baseline="0" dirty="0"/>
                        <a:t> </a:t>
                      </a:r>
                      <a:r>
                        <a:rPr lang="en-US" sz="1700" dirty="0"/>
                        <a:t>59½ </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a:t>(Exceptions include:   d</a:t>
                      </a:r>
                      <a:r>
                        <a:rPr lang="en-US" sz="1700" dirty="0"/>
                        <a:t>eath, disabled, excessive</a:t>
                      </a:r>
                      <a:r>
                        <a:rPr lang="en-US" sz="1700" baseline="0" dirty="0"/>
                        <a:t> medical expenses, u</a:t>
                      </a:r>
                      <a:r>
                        <a:rPr lang="en-US" sz="1700" dirty="0"/>
                        <a:t>sed for qualified first-time home purchase, higher</a:t>
                      </a:r>
                      <a:r>
                        <a:rPr lang="en-US" sz="1700" baseline="0" dirty="0"/>
                        <a:t>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6%  penalty on excess contributions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10% penalty for distributions</a:t>
                      </a:r>
                      <a:r>
                        <a:rPr lang="en-US" sz="1700" baseline="0" dirty="0"/>
                        <a:t> prior to age </a:t>
                      </a:r>
                      <a:r>
                        <a:rPr lang="en-US" sz="1700" dirty="0"/>
                        <a:t>59½  or if did not meet five-year requirement</a:t>
                      </a:r>
                      <a:r>
                        <a:rPr lang="en-US" sz="17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a:t>(Exceptions, include: d</a:t>
                      </a:r>
                      <a:r>
                        <a:rPr lang="en-US" sz="1700" dirty="0"/>
                        <a:t>eath, disabled, excessive</a:t>
                      </a:r>
                      <a:r>
                        <a:rPr lang="en-US" sz="1700" baseline="0" dirty="0"/>
                        <a:t> medical expenses , u</a:t>
                      </a:r>
                      <a:r>
                        <a:rPr lang="en-US" sz="1700" dirty="0"/>
                        <a:t>sed for qualified first-time home purchase, higher education)</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27657">
                <a:tc>
                  <a:txBody>
                    <a:bodyPr/>
                    <a:lstStyle/>
                    <a:p>
                      <a:r>
                        <a:rPr lang="en-US" sz="1700" b="1" dirty="0"/>
                        <a:t>Required Minimum Distribution (RMD) </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a:t>RMD mandatory by April 1 following the year taxpayer turns 70</a:t>
                      </a:r>
                      <a:r>
                        <a:rPr lang="en-US" sz="1700" baseline="0" dirty="0"/>
                        <a:t>½ </a:t>
                      </a:r>
                      <a:r>
                        <a:rPr lang="en-US" sz="1700" dirty="0"/>
                        <a:t>(or 50%</a:t>
                      </a:r>
                      <a:r>
                        <a:rPr lang="en-US" sz="1700" baseline="0" dirty="0"/>
                        <a:t> </a:t>
                      </a:r>
                      <a:r>
                        <a:rPr lang="en-US" sz="1700" dirty="0"/>
                        <a:t>penalty)</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a:t>No RMD</a:t>
                      </a:r>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13</a:t>
            </a:fld>
            <a:endParaRPr lang="en-US" dirty="0"/>
          </a:p>
        </p:txBody>
      </p:sp>
      <p:pic>
        <p:nvPicPr>
          <p:cNvPr id="9" name="Picture 8" descr="NJ TaxSlayer" title="NJ TaxSlayer"/>
          <p:cNvPicPr>
            <a:picLocks noChangeAspect="1"/>
          </p:cNvPicPr>
          <p:nvPr/>
        </p:nvPicPr>
        <p:blipFill>
          <a:blip r:embed="rId3" cstate="print"/>
          <a:stretch>
            <a:fillRect/>
          </a:stretch>
        </p:blipFill>
        <p:spPr>
          <a:xfrm>
            <a:off x="0" y="798385"/>
            <a:ext cx="612648" cy="163373"/>
          </a:xfrm>
          <a:prstGeom prst="rect">
            <a:avLst/>
          </a:prstGeom>
        </p:spPr>
      </p:pic>
    </p:spTree>
    <p:extLst>
      <p:ext uri="{BB962C8B-B14F-4D97-AF65-F5344CB8AC3E}">
        <p14:creationId xmlns:p14="http://schemas.microsoft.com/office/powerpoint/2010/main" val="26478746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ltLang="en-US" dirty="0"/>
              <a:t>401k Plans</a:t>
            </a:r>
          </a:p>
        </p:txBody>
      </p:sp>
      <p:sp>
        <p:nvSpPr>
          <p:cNvPr id="489475" name="Rectangle 3"/>
          <p:cNvSpPr>
            <a:spLocks noGrp="1" noChangeArrowheads="1"/>
          </p:cNvSpPr>
          <p:nvPr>
            <p:ph idx="1"/>
          </p:nvPr>
        </p:nvSpPr>
        <p:spPr/>
        <p:txBody>
          <a:bodyPr/>
          <a:lstStyle/>
          <a:p>
            <a:pPr>
              <a:lnSpc>
                <a:spcPct val="80000"/>
              </a:lnSpc>
            </a:pPr>
            <a:r>
              <a:rPr lang="en-US" altLang="en-US" sz="3000" dirty="0"/>
              <a:t> Employer-sponsored plans</a:t>
            </a:r>
          </a:p>
          <a:p>
            <a:pPr>
              <a:lnSpc>
                <a:spcPct val="80000"/>
              </a:lnSpc>
            </a:pPr>
            <a:r>
              <a:rPr lang="en-US" altLang="en-US" sz="3000" dirty="0"/>
              <a:t> Pre-tax contributions (99.9% of cases)</a:t>
            </a:r>
          </a:p>
          <a:p>
            <a:pPr lvl="1">
              <a:lnSpc>
                <a:spcPct val="80000"/>
              </a:lnSpc>
            </a:pPr>
            <a:r>
              <a:rPr lang="en-US" altLang="en-US" sz="2600" dirty="0"/>
              <a:t> If any contributions were after-tax (unusual), distributions are </a:t>
            </a:r>
            <a:r>
              <a:rPr lang="en-US" altLang="en-US" sz="2600" dirty="0">
                <a:solidFill>
                  <a:srgbClr val="FF0000"/>
                </a:solidFill>
              </a:rPr>
              <a:t>Out Of Scope</a:t>
            </a:r>
          </a:p>
          <a:p>
            <a:pPr>
              <a:lnSpc>
                <a:spcPct val="80000"/>
              </a:lnSpc>
            </a:pPr>
            <a:r>
              <a:rPr lang="en-US" altLang="en-US" sz="3000" dirty="0"/>
              <a:t> Earnings accumulate tax deferred </a:t>
            </a:r>
          </a:p>
          <a:p>
            <a:pPr>
              <a:lnSpc>
                <a:spcPct val="80000"/>
              </a:lnSpc>
            </a:pPr>
            <a:r>
              <a:rPr lang="en-US" altLang="en-US" sz="3000" dirty="0"/>
              <a:t> Distributions taxable in the year received</a:t>
            </a:r>
          </a:p>
          <a:p>
            <a:pPr>
              <a:lnSpc>
                <a:spcPct val="80000"/>
              </a:lnSpc>
            </a:pPr>
            <a:r>
              <a:rPr lang="en-US" altLang="en-US" sz="3000" dirty="0"/>
              <a:t> Required Minimum Distribution (RMD) by April 1 following the first year after the later of:</a:t>
            </a:r>
          </a:p>
          <a:p>
            <a:pPr lvl="1">
              <a:lnSpc>
                <a:spcPct val="80000"/>
              </a:lnSpc>
            </a:pPr>
            <a:r>
              <a:rPr lang="en-US" altLang="en-US" sz="2600" dirty="0"/>
              <a:t> Year taxpayer turns 70½ OR</a:t>
            </a:r>
          </a:p>
          <a:p>
            <a:pPr lvl="1">
              <a:lnSpc>
                <a:spcPct val="80000"/>
              </a:lnSpc>
            </a:pPr>
            <a:r>
              <a:rPr lang="en-US" altLang="en-US" sz="2600" dirty="0"/>
              <a:t> Year in which taxpayer retires</a:t>
            </a:r>
          </a:p>
          <a:p>
            <a:pPr>
              <a:lnSpc>
                <a:spcPct val="80000"/>
              </a:lnSpc>
            </a:pPr>
            <a:r>
              <a:rPr lang="en-US" altLang="en-US" sz="3000" dirty="0"/>
              <a:t> Contributions are pre tax in NJ starting 1/1/84</a:t>
            </a:r>
          </a:p>
          <a:p>
            <a:pPr>
              <a:lnSpc>
                <a:spcPct val="80000"/>
              </a:lnSpc>
            </a:pPr>
            <a:endParaRPr lang="en-US" altLang="en-US" sz="2800" dirty="0"/>
          </a:p>
        </p:txBody>
      </p:sp>
      <p:pic>
        <p:nvPicPr>
          <p:cNvPr id="489477"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567" y="2850444"/>
            <a:ext cx="388056" cy="38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dirty="0"/>
          </a:p>
        </p:txBody>
      </p:sp>
    </p:spTree>
    <p:extLst>
      <p:ext uri="{BB962C8B-B14F-4D97-AF65-F5344CB8AC3E}">
        <p14:creationId xmlns:p14="http://schemas.microsoft.com/office/powerpoint/2010/main" val="21257821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normAutofit/>
          </a:bodyPr>
          <a:lstStyle/>
          <a:p>
            <a:r>
              <a:rPr lang="en-US" altLang="en-US" dirty="0"/>
              <a:t>Types of Retirement Income </a:t>
            </a:r>
            <a:br>
              <a:rPr lang="en-US" altLang="en-US" dirty="0"/>
            </a:br>
            <a:r>
              <a:rPr lang="en-US" altLang="en-US" dirty="0"/>
              <a:t>Tax Forms</a:t>
            </a:r>
            <a:endParaRPr lang="en-US" altLang="en-US" sz="2000" dirty="0"/>
          </a:p>
        </p:txBody>
      </p:sp>
      <p:graphicFrame>
        <p:nvGraphicFramePr>
          <p:cNvPr id="1438723" name="Group 3"/>
          <p:cNvGraphicFramePr>
            <a:graphicFrameLocks noGrp="1"/>
          </p:cNvGraphicFramePr>
          <p:nvPr>
            <p:ph sz="half" idx="4294967295"/>
            <p:extLst/>
          </p:nvPr>
        </p:nvGraphicFramePr>
        <p:xfrm>
          <a:off x="1060450" y="1641427"/>
          <a:ext cx="7092950" cy="4225973"/>
        </p:xfrm>
        <a:graphic>
          <a:graphicData uri="http://schemas.openxmlformats.org/drawingml/2006/table">
            <a:tbl>
              <a:tblPr/>
              <a:tblGrid>
                <a:gridCol w="2816225">
                  <a:extLst>
                    <a:ext uri="{9D8B030D-6E8A-4147-A177-3AD203B41FA5}">
                      <a16:colId xmlns:a16="http://schemas.microsoft.com/office/drawing/2014/main" val="20000"/>
                    </a:ext>
                  </a:extLst>
                </a:gridCol>
                <a:gridCol w="4276725">
                  <a:extLst>
                    <a:ext uri="{9D8B030D-6E8A-4147-A177-3AD203B41FA5}">
                      <a16:colId xmlns:a16="http://schemas.microsoft.com/office/drawing/2014/main" val="20001"/>
                    </a:ext>
                  </a:extLst>
                </a:gridCol>
              </a:tblGrid>
              <a:tr h="1519202">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1099-R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Pensions, Annuities, Retirement Plans, Insurance Contracts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05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SSA-1099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Social Security Payments </a:t>
                      </a:r>
                      <a:r>
                        <a:rPr kumimoji="0" lang="en-US" sz="3000" b="0" i="0" u="none" strike="noStrike" cap="none" normalizeH="0" baseline="0" dirty="0">
                          <a:ln>
                            <a:noFill/>
                          </a:ln>
                          <a:solidFill>
                            <a:srgbClr val="FF0000"/>
                          </a:solidFill>
                          <a:effectLst/>
                          <a:latin typeface="Calibri"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8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RRB-1099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Social Security Equivalent or Tier 1 </a:t>
                      </a:r>
                      <a:r>
                        <a:rPr kumimoji="0" lang="en-US" sz="3000" b="0" i="0" u="none" strike="noStrike" cap="none" normalizeH="0" baseline="0" dirty="0">
                          <a:ln>
                            <a:noFill/>
                          </a:ln>
                          <a:solidFill>
                            <a:srgbClr val="FF0000"/>
                          </a:solidFill>
                          <a:effectLst/>
                          <a:latin typeface="Calibri" pitchFamily="34" charset="0"/>
                          <a:ea typeface="ＭＳ Ｐゴシック" pitchFamily="34" charset="-128"/>
                        </a:rPr>
                        <a:t>*</a:t>
                      </a:r>
                      <a:endParaRPr kumimoji="0" lang="en-US" sz="3000" b="0" i="0" u="none" strike="noStrike" cap="none" normalizeH="0" baseline="0" dirty="0">
                        <a:ln>
                          <a:noFill/>
                        </a:ln>
                        <a:solidFill>
                          <a:schemeClr val="tx1"/>
                        </a:solidFill>
                        <a:effectLst/>
                        <a:latin typeface="Calibri"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8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RRB-1099-R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Non-Social Security Equivalent or Tier 2 </a:t>
                      </a:r>
                      <a:r>
                        <a:rPr kumimoji="0" lang="en-US" sz="3000" b="0" i="0" u="none" strike="noStrike" cap="none" normalizeH="0" baseline="0" dirty="0">
                          <a:ln>
                            <a:noFill/>
                          </a:ln>
                          <a:solidFill>
                            <a:srgbClr val="FF0000"/>
                          </a:solidFill>
                          <a:effectLst/>
                          <a:latin typeface="Calibri"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066800" y="5867400"/>
            <a:ext cx="3339376" cy="430887"/>
          </a:xfrm>
          <a:prstGeom prst="rect">
            <a:avLst/>
          </a:prstGeom>
          <a:noFill/>
        </p:spPr>
        <p:txBody>
          <a:bodyPr wrap="none" rtlCol="0">
            <a:spAutoFit/>
          </a:bodyPr>
          <a:lstStyle/>
          <a:p>
            <a:r>
              <a:rPr lang="en-US" sz="2200" dirty="0">
                <a:solidFill>
                  <a:srgbClr val="FF0000"/>
                </a:solidFill>
              </a:rPr>
              <a:t>* Covered in later section</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spTree>
    <p:extLst>
      <p:ext uri="{BB962C8B-B14F-4D97-AF65-F5344CB8AC3E}">
        <p14:creationId xmlns:p14="http://schemas.microsoft.com/office/powerpoint/2010/main" val="27491273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itle 1"/>
          <p:cNvSpPr>
            <a:spLocks noGrp="1"/>
          </p:cNvSpPr>
          <p:nvPr>
            <p:ph type="title"/>
          </p:nvPr>
        </p:nvSpPr>
        <p:spPr/>
        <p:txBody>
          <a:bodyPr/>
          <a:lstStyle/>
          <a:p>
            <a:r>
              <a:rPr lang="en-US" altLang="en-US" dirty="0"/>
              <a:t>Sample 1099-R</a:t>
            </a:r>
          </a:p>
        </p:txBody>
      </p:sp>
      <p:pic>
        <p:nvPicPr>
          <p:cNvPr id="4976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6406" t="18750" r="11719" b="10417"/>
          <a:stretch>
            <a:fillRect/>
          </a:stretch>
        </p:blipFill>
        <p:spPr bwMode="auto">
          <a:xfrm>
            <a:off x="607828" y="1491106"/>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70" name="TextBox 5"/>
          <p:cNvSpPr txBox="1">
            <a:spLocks noChangeArrowheads="1"/>
          </p:cNvSpPr>
          <p:nvPr/>
        </p:nvSpPr>
        <p:spPr bwMode="auto">
          <a:xfrm>
            <a:off x="5791200" y="1981200"/>
            <a:ext cx="83820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2016</a:t>
            </a:r>
          </a:p>
        </p:txBody>
      </p:sp>
      <p:sp>
        <p:nvSpPr>
          <p:cNvPr id="497671" name="TextBox 6"/>
          <p:cNvSpPr txBox="1">
            <a:spLocks noChangeArrowheads="1"/>
          </p:cNvSpPr>
          <p:nvPr/>
        </p:nvSpPr>
        <p:spPr bwMode="auto">
          <a:xfrm>
            <a:off x="685800" y="3657600"/>
            <a:ext cx="13462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dirty="0">
                <a:latin typeface="Arial" panose="020B0604020202020204" pitchFamily="34" charset="0"/>
                <a:cs typeface="Arial" panose="020B0604020202020204" pitchFamily="34" charset="0"/>
              </a:rPr>
              <a:t>Diane Davis</a:t>
            </a:r>
          </a:p>
        </p:txBody>
      </p:sp>
      <p:sp>
        <p:nvSpPr>
          <p:cNvPr id="497672" name="TextBox 7"/>
          <p:cNvSpPr txBox="1">
            <a:spLocks noChangeArrowheads="1"/>
          </p:cNvSpPr>
          <p:nvPr/>
        </p:nvSpPr>
        <p:spPr bwMode="auto">
          <a:xfrm>
            <a:off x="685800" y="4419600"/>
            <a:ext cx="2363788"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dirty="0">
                <a:latin typeface="Arial" panose="020B0604020202020204" pitchFamily="34" charset="0"/>
                <a:cs typeface="Arial" panose="020B0604020202020204" pitchFamily="34" charset="0"/>
              </a:rPr>
              <a:t>210 Main Street</a:t>
            </a:r>
          </a:p>
          <a:p>
            <a:pPr eaLnBrk="1" hangingPunct="1">
              <a:spcBef>
                <a:spcPct val="0"/>
              </a:spcBef>
              <a:buClrTx/>
              <a:buSzTx/>
              <a:buFontTx/>
              <a:buNone/>
            </a:pPr>
            <a:r>
              <a:rPr lang="en-US" altLang="en-US" sz="1600" b="1" dirty="0">
                <a:latin typeface="Arial" panose="020B0604020202020204" pitchFamily="34" charset="0"/>
                <a:cs typeface="Arial" panose="020B0604020202020204" pitchFamily="34" charset="0"/>
              </a:rPr>
              <a:t>Bridgewater, NJ 08807</a:t>
            </a:r>
          </a:p>
        </p:txBody>
      </p:sp>
      <p:sp>
        <p:nvSpPr>
          <p:cNvPr id="2" name="TextBox 1"/>
          <p:cNvSpPr txBox="1"/>
          <p:nvPr/>
        </p:nvSpPr>
        <p:spPr>
          <a:xfrm>
            <a:off x="4457700" y="3995738"/>
            <a:ext cx="419100" cy="195262"/>
          </a:xfrm>
          <a:prstGeom prst="rect">
            <a:avLst/>
          </a:prstGeom>
          <a:solidFill>
            <a:srgbClr val="FFFFFF"/>
          </a:solidFill>
        </p:spPr>
        <p:txBody>
          <a:bodyPr wrap="square" rtlCol="0">
            <a:spAutoFit/>
          </a:bodyPr>
          <a:lstStyle/>
          <a:p>
            <a:endParaRPr lang="en-US" dirty="0"/>
          </a:p>
        </p:txBody>
      </p:sp>
      <p:sp>
        <p:nvSpPr>
          <p:cNvPr id="3" name="TextBox 2"/>
          <p:cNvSpPr txBox="1"/>
          <p:nvPr/>
        </p:nvSpPr>
        <p:spPr>
          <a:xfrm>
            <a:off x="5853223" y="4876800"/>
            <a:ext cx="1080977" cy="246221"/>
          </a:xfrm>
          <a:prstGeom prst="rect">
            <a:avLst/>
          </a:prstGeom>
          <a:solidFill>
            <a:srgbClr val="FFFFFF"/>
          </a:solidFill>
        </p:spPr>
        <p:txBody>
          <a:bodyPr wrap="square" rtlCol="0">
            <a:spAutoFit/>
          </a:bodyPr>
          <a:lstStyle/>
          <a:p>
            <a:r>
              <a:rPr lang="en-US" sz="1000" dirty="0"/>
              <a:t>10,000</a:t>
            </a:r>
          </a:p>
        </p:txBody>
      </p:sp>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16</a:t>
            </a:fld>
            <a:endParaRPr lang="en-US" dirty="0"/>
          </a:p>
        </p:txBody>
      </p:sp>
      <p:sp>
        <p:nvSpPr>
          <p:cNvPr id="13" name="TextBox 12"/>
          <p:cNvSpPr txBox="1"/>
          <p:nvPr/>
        </p:nvSpPr>
        <p:spPr>
          <a:xfrm>
            <a:off x="4419600" y="1752600"/>
            <a:ext cx="838200" cy="307777"/>
          </a:xfrm>
          <a:prstGeom prst="rect">
            <a:avLst/>
          </a:prstGeom>
          <a:solidFill>
            <a:schemeClr val="accent3"/>
          </a:solidFill>
        </p:spPr>
        <p:txBody>
          <a:bodyPr wrap="square" rtlCol="0">
            <a:spAutoFit/>
          </a:bodyPr>
          <a:lstStyle/>
          <a:p>
            <a:r>
              <a:rPr lang="en-US" sz="1400" b="1" dirty="0"/>
              <a:t>8,223</a:t>
            </a:r>
          </a:p>
        </p:txBody>
      </p:sp>
      <p:sp>
        <p:nvSpPr>
          <p:cNvPr id="14" name="TextBox 13"/>
          <p:cNvSpPr txBox="1"/>
          <p:nvPr/>
        </p:nvSpPr>
        <p:spPr>
          <a:xfrm>
            <a:off x="5943600" y="3124200"/>
            <a:ext cx="838200" cy="307777"/>
          </a:xfrm>
          <a:prstGeom prst="rect">
            <a:avLst/>
          </a:prstGeom>
          <a:solidFill>
            <a:schemeClr val="accent3"/>
          </a:solidFill>
        </p:spPr>
        <p:txBody>
          <a:bodyPr wrap="square" rtlCol="0">
            <a:spAutoFit/>
          </a:bodyPr>
          <a:lstStyle/>
          <a:p>
            <a:r>
              <a:rPr lang="en-US" sz="1400" b="1" dirty="0"/>
              <a:t>822</a:t>
            </a:r>
          </a:p>
        </p:txBody>
      </p:sp>
      <p:sp>
        <p:nvSpPr>
          <p:cNvPr id="15" name="TextBox 14"/>
          <p:cNvSpPr txBox="1"/>
          <p:nvPr/>
        </p:nvSpPr>
        <p:spPr>
          <a:xfrm>
            <a:off x="2178756" y="1286933"/>
            <a:ext cx="2185214" cy="369332"/>
          </a:xfrm>
          <a:prstGeom prst="rect">
            <a:avLst/>
          </a:prstGeom>
          <a:solidFill>
            <a:schemeClr val="accent5">
              <a:lumMod val="75000"/>
            </a:schemeClr>
          </a:solidFill>
          <a:ln>
            <a:solidFill>
              <a:srgbClr val="002060"/>
            </a:solidFill>
          </a:ln>
        </p:spPr>
        <p:txBody>
          <a:bodyPr wrap="none" rtlCol="0">
            <a:spAutoFit/>
          </a:bodyPr>
          <a:lstStyle/>
          <a:p>
            <a:r>
              <a:rPr lang="en-US" b="1" dirty="0"/>
              <a:t>Gross distribution</a:t>
            </a:r>
          </a:p>
        </p:txBody>
      </p:sp>
      <p:sp>
        <p:nvSpPr>
          <p:cNvPr id="16" name="Oval 5"/>
          <p:cNvSpPr>
            <a:spLocks noChangeArrowheads="1"/>
          </p:cNvSpPr>
          <p:nvPr/>
        </p:nvSpPr>
        <p:spPr bwMode="auto">
          <a:xfrm>
            <a:off x="4430082" y="1770486"/>
            <a:ext cx="713839" cy="25828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7" name="Line 10"/>
          <p:cNvSpPr>
            <a:spLocks noChangeShapeType="1"/>
          </p:cNvSpPr>
          <p:nvPr/>
        </p:nvSpPr>
        <p:spPr bwMode="auto">
          <a:xfrm>
            <a:off x="3962400" y="1648179"/>
            <a:ext cx="462844" cy="203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 name="TextBox 17"/>
          <p:cNvSpPr txBox="1"/>
          <p:nvPr/>
        </p:nvSpPr>
        <p:spPr>
          <a:xfrm>
            <a:off x="3160888" y="3149600"/>
            <a:ext cx="2403222" cy="369332"/>
          </a:xfrm>
          <a:prstGeom prst="rect">
            <a:avLst/>
          </a:prstGeom>
          <a:solidFill>
            <a:schemeClr val="accent5">
              <a:lumMod val="75000"/>
            </a:schemeClr>
          </a:solidFill>
          <a:ln>
            <a:solidFill>
              <a:srgbClr val="002060"/>
            </a:solidFill>
          </a:ln>
        </p:spPr>
        <p:txBody>
          <a:bodyPr wrap="none" rtlCol="0">
            <a:spAutoFit/>
          </a:bodyPr>
          <a:lstStyle/>
          <a:p>
            <a:r>
              <a:rPr lang="en-US" b="1" dirty="0"/>
              <a:t>Federal tax withheld</a:t>
            </a:r>
          </a:p>
        </p:txBody>
      </p:sp>
      <p:sp>
        <p:nvSpPr>
          <p:cNvPr id="19" name="Oval 5"/>
          <p:cNvSpPr>
            <a:spLocks noChangeArrowheads="1"/>
          </p:cNvSpPr>
          <p:nvPr/>
        </p:nvSpPr>
        <p:spPr bwMode="auto">
          <a:xfrm>
            <a:off x="5886349" y="3147730"/>
            <a:ext cx="713839" cy="25828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0" name="Line 10"/>
          <p:cNvSpPr>
            <a:spLocks noChangeShapeType="1"/>
          </p:cNvSpPr>
          <p:nvPr/>
        </p:nvSpPr>
        <p:spPr bwMode="auto">
          <a:xfrm flipV="1">
            <a:off x="5587999" y="3307644"/>
            <a:ext cx="293511" cy="2257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 name="TextBox 20"/>
          <p:cNvSpPr txBox="1"/>
          <p:nvPr/>
        </p:nvSpPr>
        <p:spPr>
          <a:xfrm>
            <a:off x="1603023" y="4154312"/>
            <a:ext cx="2082621" cy="369332"/>
          </a:xfrm>
          <a:prstGeom prst="rect">
            <a:avLst/>
          </a:prstGeom>
          <a:solidFill>
            <a:schemeClr val="accent5">
              <a:lumMod val="75000"/>
            </a:schemeClr>
          </a:solidFill>
          <a:ln>
            <a:solidFill>
              <a:srgbClr val="002060"/>
            </a:solidFill>
          </a:ln>
        </p:spPr>
        <p:txBody>
          <a:bodyPr wrap="none" rtlCol="0">
            <a:spAutoFit/>
          </a:bodyPr>
          <a:lstStyle/>
          <a:p>
            <a:r>
              <a:rPr lang="en-US" b="1" dirty="0"/>
              <a:t>Distribution code</a:t>
            </a:r>
          </a:p>
        </p:txBody>
      </p:sp>
      <p:sp>
        <p:nvSpPr>
          <p:cNvPr id="22" name="Oval 5"/>
          <p:cNvSpPr>
            <a:spLocks noChangeArrowheads="1"/>
          </p:cNvSpPr>
          <p:nvPr/>
        </p:nvSpPr>
        <p:spPr bwMode="auto">
          <a:xfrm>
            <a:off x="4283327" y="4334933"/>
            <a:ext cx="469296" cy="26770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3" name="Line 10"/>
          <p:cNvSpPr>
            <a:spLocks noChangeShapeType="1"/>
          </p:cNvSpPr>
          <p:nvPr/>
        </p:nvSpPr>
        <p:spPr bwMode="auto">
          <a:xfrm>
            <a:off x="3640666" y="4368800"/>
            <a:ext cx="660401" cy="564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 name="TextBox 23"/>
          <p:cNvSpPr txBox="1"/>
          <p:nvPr/>
        </p:nvSpPr>
        <p:spPr>
          <a:xfrm>
            <a:off x="632179" y="2551289"/>
            <a:ext cx="3725332" cy="369332"/>
          </a:xfrm>
          <a:prstGeom prst="rect">
            <a:avLst/>
          </a:prstGeom>
          <a:solidFill>
            <a:schemeClr val="accent5">
              <a:lumMod val="75000"/>
            </a:schemeClr>
          </a:solidFill>
          <a:ln>
            <a:solidFill>
              <a:srgbClr val="002060"/>
            </a:solidFill>
          </a:ln>
        </p:spPr>
        <p:txBody>
          <a:bodyPr wrap="square" rtlCol="0">
            <a:spAutoFit/>
          </a:bodyPr>
          <a:lstStyle/>
          <a:p>
            <a:r>
              <a:rPr lang="en-US" b="1" dirty="0"/>
              <a:t>Taxable amount not determined</a:t>
            </a:r>
          </a:p>
        </p:txBody>
      </p:sp>
      <p:sp>
        <p:nvSpPr>
          <p:cNvPr id="25" name="Oval 5"/>
          <p:cNvSpPr>
            <a:spLocks noChangeArrowheads="1"/>
          </p:cNvSpPr>
          <p:nvPr/>
        </p:nvSpPr>
        <p:spPr bwMode="auto">
          <a:xfrm>
            <a:off x="5192889" y="2641600"/>
            <a:ext cx="395111" cy="28222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6" name="Line 10"/>
          <p:cNvSpPr>
            <a:spLocks noChangeShapeType="1"/>
          </p:cNvSpPr>
          <p:nvPr/>
        </p:nvSpPr>
        <p:spPr bwMode="auto">
          <a:xfrm>
            <a:off x="4368801" y="2777066"/>
            <a:ext cx="846666" cy="3386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 name="TextBox 26"/>
          <p:cNvSpPr txBox="1"/>
          <p:nvPr/>
        </p:nvSpPr>
        <p:spPr>
          <a:xfrm>
            <a:off x="6333067" y="2235201"/>
            <a:ext cx="2052678" cy="369332"/>
          </a:xfrm>
          <a:prstGeom prst="rect">
            <a:avLst/>
          </a:prstGeom>
          <a:solidFill>
            <a:schemeClr val="accent5">
              <a:lumMod val="75000"/>
            </a:schemeClr>
          </a:solidFill>
          <a:ln>
            <a:solidFill>
              <a:srgbClr val="002060"/>
            </a:solidFill>
          </a:ln>
        </p:spPr>
        <p:txBody>
          <a:bodyPr wrap="none" rtlCol="0">
            <a:spAutoFit/>
          </a:bodyPr>
          <a:lstStyle/>
          <a:p>
            <a:r>
              <a:rPr lang="en-US" b="1" dirty="0"/>
              <a:t>Total distribution</a:t>
            </a:r>
          </a:p>
        </p:txBody>
      </p:sp>
      <p:sp>
        <p:nvSpPr>
          <p:cNvPr id="28" name="Oval 5"/>
          <p:cNvSpPr>
            <a:spLocks noChangeArrowheads="1"/>
          </p:cNvSpPr>
          <p:nvPr/>
        </p:nvSpPr>
        <p:spPr bwMode="auto">
          <a:xfrm>
            <a:off x="5791200" y="2607733"/>
            <a:ext cx="338667" cy="25964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9" name="Line 10"/>
          <p:cNvSpPr>
            <a:spLocks noChangeShapeType="1"/>
          </p:cNvSpPr>
          <p:nvPr/>
        </p:nvSpPr>
        <p:spPr bwMode="auto">
          <a:xfrm flipH="1">
            <a:off x="6062132" y="2438400"/>
            <a:ext cx="270933" cy="16933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0" name="TextBox 29"/>
          <p:cNvSpPr txBox="1"/>
          <p:nvPr/>
        </p:nvSpPr>
        <p:spPr>
          <a:xfrm>
            <a:off x="6107288" y="4515556"/>
            <a:ext cx="1932965" cy="369332"/>
          </a:xfrm>
          <a:prstGeom prst="rect">
            <a:avLst/>
          </a:prstGeom>
          <a:solidFill>
            <a:schemeClr val="accent5">
              <a:lumMod val="75000"/>
            </a:schemeClr>
          </a:solidFill>
          <a:ln>
            <a:solidFill>
              <a:srgbClr val="002060"/>
            </a:solidFill>
          </a:ln>
        </p:spPr>
        <p:txBody>
          <a:bodyPr wrap="none" rtlCol="0">
            <a:spAutoFit/>
          </a:bodyPr>
          <a:lstStyle/>
          <a:p>
            <a:r>
              <a:rPr lang="en-US" b="1" dirty="0"/>
              <a:t>IRA designation</a:t>
            </a:r>
          </a:p>
        </p:txBody>
      </p:sp>
      <p:sp>
        <p:nvSpPr>
          <p:cNvPr id="31" name="Oval 5"/>
          <p:cNvSpPr>
            <a:spLocks noChangeArrowheads="1"/>
          </p:cNvSpPr>
          <p:nvPr/>
        </p:nvSpPr>
        <p:spPr bwMode="auto">
          <a:xfrm>
            <a:off x="5238044" y="4549421"/>
            <a:ext cx="349956" cy="22577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32" name="Line 10"/>
          <p:cNvSpPr>
            <a:spLocks noChangeShapeType="1"/>
          </p:cNvSpPr>
          <p:nvPr/>
        </p:nvSpPr>
        <p:spPr bwMode="auto">
          <a:xfrm flipH="1" flipV="1">
            <a:off x="5644444" y="4673600"/>
            <a:ext cx="423333" cy="1128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2670718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tLang="en-US" dirty="0"/>
              <a:t>1099-R Distributions</a:t>
            </a:r>
          </a:p>
        </p:txBody>
      </p:sp>
      <p:sp>
        <p:nvSpPr>
          <p:cNvPr id="495619" name="Rectangle 3"/>
          <p:cNvSpPr>
            <a:spLocks noGrp="1" noChangeArrowheads="1"/>
          </p:cNvSpPr>
          <p:nvPr>
            <p:ph idx="1"/>
          </p:nvPr>
        </p:nvSpPr>
        <p:spPr>
          <a:xfrm>
            <a:off x="609600" y="1524000"/>
            <a:ext cx="8077200" cy="5178424"/>
          </a:xfrm>
        </p:spPr>
        <p:txBody>
          <a:bodyPr>
            <a:normAutofit fontScale="92500" lnSpcReduction="10000"/>
          </a:bodyPr>
          <a:lstStyle/>
          <a:p>
            <a:r>
              <a:rPr lang="en-US" altLang="en-US" dirty="0"/>
              <a:t> Taxability of distributions computed separately for each 1099-R</a:t>
            </a:r>
          </a:p>
          <a:p>
            <a:r>
              <a:rPr lang="en-US" altLang="en-US" dirty="0"/>
              <a:t> Gross distribution shown in Box 1</a:t>
            </a:r>
          </a:p>
          <a:p>
            <a:r>
              <a:rPr lang="en-US" altLang="en-US" dirty="0"/>
              <a:t> Taxable amount of distribution shown in Box 2a</a:t>
            </a:r>
          </a:p>
          <a:p>
            <a:pPr lvl="1"/>
            <a:r>
              <a:rPr lang="en-US" altLang="en-US" dirty="0"/>
              <a:t> If taxable amount not shown, must complete Simplified General Rule Worksheet to determine how much of distribution is taxable</a:t>
            </a:r>
          </a:p>
          <a:p>
            <a:pPr lvl="1"/>
            <a:r>
              <a:rPr lang="en-US" altLang="en-US" dirty="0"/>
              <a:t> </a:t>
            </a:r>
            <a:r>
              <a:rPr lang="en-US" dirty="0"/>
              <a:t>If “Taxable Amount Not Determined” box is checked, but there is an amount in Box 2a on the 1099-R, enter that amount in TaxSlayer Box 2a and do not use Simplified General Rule Worksheet </a:t>
            </a:r>
            <a:endParaRPr lang="en-US" altLang="en-US" dirty="0"/>
          </a:p>
          <a:p>
            <a:r>
              <a:rPr lang="en-US" altLang="en-US" dirty="0"/>
              <a:t> Lump sum distribution</a:t>
            </a:r>
          </a:p>
          <a:p>
            <a:pPr lvl="1"/>
            <a:r>
              <a:rPr lang="en-US" altLang="en-US" dirty="0"/>
              <a:t> Shown to right of Box 2 on Form 1099-R “Total Distribution”</a:t>
            </a:r>
          </a:p>
          <a:p>
            <a:r>
              <a:rPr lang="en-US" altLang="en-US" dirty="0"/>
              <a:t> Employee contributions in Box 5 are normally the non-taxable portion of the yearly distribution.  Box 5 + Box 2 = Box 1</a:t>
            </a:r>
          </a:p>
          <a:p>
            <a:pPr lvl="1"/>
            <a:r>
              <a:rPr lang="en-US" altLang="en-US" dirty="0"/>
              <a:t> For CSA/CSF Form 1099-R (Civil Services Retirement Benefits), the amount in box 5 is for health insurance premiums.  Needs to be manually entered into Schedule A Medical Expenses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dirty="0"/>
          </a:p>
        </p:txBody>
      </p:sp>
    </p:spTree>
    <p:extLst>
      <p:ext uri="{BB962C8B-B14F-4D97-AF65-F5344CB8AC3E}">
        <p14:creationId xmlns:p14="http://schemas.microsoft.com/office/powerpoint/2010/main" val="8514869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tLang="en-US" dirty="0"/>
              <a:t>1099-R Distributions</a:t>
            </a:r>
          </a:p>
        </p:txBody>
      </p:sp>
      <p:sp>
        <p:nvSpPr>
          <p:cNvPr id="495619" name="Rectangle 3"/>
          <p:cNvSpPr>
            <a:spLocks noGrp="1" noChangeArrowheads="1"/>
          </p:cNvSpPr>
          <p:nvPr>
            <p:ph idx="1"/>
          </p:nvPr>
        </p:nvSpPr>
        <p:spPr/>
        <p:txBody>
          <a:bodyPr>
            <a:normAutofit fontScale="62500" lnSpcReduction="20000"/>
          </a:bodyPr>
          <a:lstStyle/>
          <a:p>
            <a:r>
              <a:rPr lang="en-US" altLang="en-US" dirty="0"/>
              <a:t> </a:t>
            </a:r>
            <a:r>
              <a:rPr lang="en-US" altLang="en-US" sz="3500" dirty="0"/>
              <a:t>Box 7 is checked if distribution is from an IRA/SEP/Simple plan</a:t>
            </a:r>
          </a:p>
          <a:p>
            <a:pPr lvl="1"/>
            <a:r>
              <a:rPr lang="en-US" altLang="en-US" dirty="0"/>
              <a:t> </a:t>
            </a:r>
            <a:r>
              <a:rPr lang="en-US" altLang="en-US" sz="2600" dirty="0"/>
              <a:t>IRA distributions are reported on a different line (1040 Line 15) than pension/annuity distributions (1040 Line 16)</a:t>
            </a:r>
          </a:p>
          <a:p>
            <a:pPr lvl="1"/>
            <a:r>
              <a:rPr lang="en-US" altLang="en-US" sz="2600" dirty="0"/>
              <a:t> All 1099-R distributions are reported on NJ 1040 Line 19 </a:t>
            </a:r>
          </a:p>
          <a:p>
            <a:r>
              <a:rPr lang="en-US" altLang="en-US" sz="3500" dirty="0"/>
              <a:t> Total Employee Contributions in Box 9b – the amount reported here is not taxable but must be allocated across expected life of pension</a:t>
            </a:r>
          </a:p>
          <a:p>
            <a:pPr lvl="1"/>
            <a:r>
              <a:rPr lang="en-US" altLang="en-US" dirty="0"/>
              <a:t> </a:t>
            </a:r>
            <a:r>
              <a:rPr lang="en-US" altLang="en-US" sz="2600" dirty="0"/>
              <a:t>Used when completing Simplified General Rule Worksheet</a:t>
            </a:r>
          </a:p>
          <a:p>
            <a:r>
              <a:rPr lang="en-US" altLang="en-US" dirty="0"/>
              <a:t> </a:t>
            </a:r>
            <a:r>
              <a:rPr lang="en-US" altLang="en-US" sz="3500" dirty="0"/>
              <a:t>IRA contributions not taxed in NJ when distributed (after-tax contributions) </a:t>
            </a:r>
          </a:p>
          <a:p>
            <a:r>
              <a:rPr lang="en-US" altLang="en-US" sz="3500" dirty="0"/>
              <a:t> NJ taxes certain 1099-R distributions differently than Federal</a:t>
            </a:r>
          </a:p>
          <a:p>
            <a:pPr lvl="1"/>
            <a:r>
              <a:rPr lang="en-US" altLang="en-US" dirty="0"/>
              <a:t> </a:t>
            </a:r>
            <a:r>
              <a:rPr lang="en-US" altLang="en-US" sz="2600" dirty="0"/>
              <a:t>Military pensions taxable for Federal, tax exempt in NJ </a:t>
            </a:r>
            <a:r>
              <a:rPr lang="en-US" altLang="en-US" sz="2600" dirty="0">
                <a:solidFill>
                  <a:srgbClr val="FF0000"/>
                </a:solidFill>
              </a:rPr>
              <a:t>*</a:t>
            </a:r>
            <a:endParaRPr lang="en-US" altLang="en-US" sz="2600" dirty="0"/>
          </a:p>
          <a:p>
            <a:pPr lvl="1"/>
            <a:r>
              <a:rPr lang="en-US" altLang="en-US" sz="2600" dirty="0"/>
              <a:t> Railroad Retirement pensions taxable for Federal, tax exempt in NJ </a:t>
            </a:r>
            <a:r>
              <a:rPr lang="en-US" altLang="en-US" sz="2600" dirty="0">
                <a:solidFill>
                  <a:srgbClr val="FF0000"/>
                </a:solidFill>
              </a:rPr>
              <a:t>*</a:t>
            </a:r>
            <a:endParaRPr lang="en-US" altLang="en-US" sz="2600" dirty="0"/>
          </a:p>
          <a:p>
            <a:pPr lvl="1"/>
            <a:r>
              <a:rPr lang="en-US" altLang="en-US" sz="2600" dirty="0"/>
              <a:t> Disability pensions for people under company minimum retirement age are treated as taxable wages for Federal, while tax exempt in NJ for people under 65</a:t>
            </a:r>
          </a:p>
          <a:p>
            <a:pPr lvl="1"/>
            <a:endParaRPr lang="en-US" altLang="en-US" sz="2600" dirty="0">
              <a:solidFill>
                <a:srgbClr val="FF0000"/>
              </a:solidFill>
            </a:endParaRPr>
          </a:p>
          <a:p>
            <a:pPr marL="342900" lvl="1" indent="0">
              <a:buNone/>
            </a:pPr>
            <a:r>
              <a:rPr lang="en-US" altLang="en-US" sz="2600" dirty="0">
                <a:solidFill>
                  <a:srgbClr val="FF0000"/>
                </a:solidFill>
              </a:rPr>
              <a:t>* Covered in later slides</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dirty="0"/>
          </a:p>
        </p:txBody>
      </p:sp>
    </p:spTree>
    <p:extLst>
      <p:ext uri="{BB962C8B-B14F-4D97-AF65-F5344CB8AC3E}">
        <p14:creationId xmlns:p14="http://schemas.microsoft.com/office/powerpoint/2010/main" val="14327306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612649" y="1600200"/>
            <a:ext cx="8074152" cy="4631267"/>
          </a:xfrm>
          <a:prstGeom prst="rect">
            <a:avLst/>
          </a:prstGeom>
        </p:spPr>
      </p:pic>
      <p:sp>
        <p:nvSpPr>
          <p:cNvPr id="499714" name="Title 1"/>
          <p:cNvSpPr>
            <a:spLocks noGrp="1"/>
          </p:cNvSpPr>
          <p:nvPr>
            <p:ph type="title"/>
          </p:nvPr>
        </p:nvSpPr>
        <p:spPr>
          <a:xfrm>
            <a:off x="685800" y="277813"/>
            <a:ext cx="8458200" cy="1143000"/>
          </a:xfrm>
        </p:spPr>
        <p:txBody>
          <a:bodyPr>
            <a:noAutofit/>
          </a:bodyPr>
          <a:lstStyle/>
          <a:p>
            <a:r>
              <a:rPr lang="en-US" altLang="en-US" sz="2600" dirty="0"/>
              <a:t>TS – Distribution from Retirement Plan – Form 1099-R</a:t>
            </a:r>
            <a:br>
              <a:rPr lang="en-US" altLang="en-US" sz="2600" dirty="0"/>
            </a:br>
            <a:r>
              <a:rPr lang="en-US" sz="2200" dirty="0">
                <a:solidFill>
                  <a:srgbClr val="0070C0"/>
                </a:solidFill>
              </a:rPr>
              <a:t>Federal section \ Income \ Enter Myself \ IRA/Pension Distributions (1099-R, 1099-SSA) \ Add or Edit a 1099-R</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dirty="0"/>
          </a:p>
        </p:txBody>
      </p:sp>
      <p:sp>
        <p:nvSpPr>
          <p:cNvPr id="10" name="TextBox 9"/>
          <p:cNvSpPr txBox="1"/>
          <p:nvPr/>
        </p:nvSpPr>
        <p:spPr>
          <a:xfrm>
            <a:off x="924380" y="3390262"/>
            <a:ext cx="3276600" cy="923330"/>
          </a:xfrm>
          <a:prstGeom prst="rect">
            <a:avLst/>
          </a:prstGeom>
          <a:solidFill>
            <a:schemeClr val="accent5">
              <a:lumMod val="75000"/>
            </a:schemeClr>
          </a:solidFill>
          <a:ln>
            <a:solidFill>
              <a:srgbClr val="001132"/>
            </a:solidFill>
          </a:ln>
        </p:spPr>
        <p:txBody>
          <a:bodyPr wrap="square" rtlCol="0">
            <a:spAutoFit/>
          </a:bodyPr>
          <a:lstStyle/>
          <a:p>
            <a:r>
              <a:rPr lang="en-US" b="1" dirty="0"/>
              <a:t>Enter Payer ID.  If TaxSlayer</a:t>
            </a:r>
          </a:p>
          <a:p>
            <a:r>
              <a:rPr lang="en-US" b="1" dirty="0"/>
              <a:t>populates name &amp; address,</a:t>
            </a:r>
          </a:p>
          <a:p>
            <a:r>
              <a:rPr lang="en-US" b="1" dirty="0"/>
              <a:t>verify.  Changes frequently.</a:t>
            </a:r>
            <a:endParaRPr lang="en-US" dirty="0"/>
          </a:p>
        </p:txBody>
      </p:sp>
      <p:sp>
        <p:nvSpPr>
          <p:cNvPr id="16" name="Oval 5"/>
          <p:cNvSpPr>
            <a:spLocks noChangeArrowheads="1"/>
          </p:cNvSpPr>
          <p:nvPr/>
        </p:nvSpPr>
        <p:spPr bwMode="auto">
          <a:xfrm>
            <a:off x="612648" y="4546600"/>
            <a:ext cx="1574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7" name="Straight Arrow Connector 16"/>
          <p:cNvCxnSpPr/>
          <p:nvPr/>
        </p:nvCxnSpPr>
        <p:spPr bwMode="auto">
          <a:xfrm flipH="1">
            <a:off x="1586304" y="4324881"/>
            <a:ext cx="432676" cy="210430"/>
          </a:xfrm>
          <a:prstGeom prst="straightConnector1">
            <a:avLst/>
          </a:prstGeom>
          <a:noFill/>
          <a:ln w="38100" cap="flat" cmpd="sng" algn="ctr">
            <a:solidFill>
              <a:srgbClr val="FF0000"/>
            </a:solidFill>
            <a:prstDash val="solid"/>
            <a:round/>
            <a:headEnd type="none" w="med" len="med"/>
            <a:tailEnd type="triangle"/>
          </a:ln>
          <a:effectLst/>
        </p:spPr>
      </p:cxnSp>
      <p:sp>
        <p:nvSpPr>
          <p:cNvPr id="21" name="Oval 5"/>
          <p:cNvSpPr>
            <a:spLocks noChangeArrowheads="1"/>
          </p:cNvSpPr>
          <p:nvPr/>
        </p:nvSpPr>
        <p:spPr bwMode="auto">
          <a:xfrm>
            <a:off x="4702403" y="5991199"/>
            <a:ext cx="337256" cy="28081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a:stCxn id="25" idx="3"/>
          </p:cNvCxnSpPr>
          <p:nvPr/>
        </p:nvCxnSpPr>
        <p:spPr bwMode="auto">
          <a:xfrm flipH="1" flipV="1">
            <a:off x="5051027" y="6116208"/>
            <a:ext cx="3167621" cy="35530"/>
          </a:xfrm>
          <a:prstGeom prst="straightConnector1">
            <a:avLst/>
          </a:prstGeom>
          <a:noFill/>
          <a:ln w="38100" cap="flat" cmpd="sng" algn="ctr">
            <a:solidFill>
              <a:srgbClr val="FF0000"/>
            </a:solidFill>
            <a:prstDash val="solid"/>
            <a:round/>
            <a:headEnd type="none" w="med" len="med"/>
            <a:tailEnd type="triangle"/>
          </a:ln>
          <a:effectLst/>
        </p:spPr>
      </p:cxnSp>
      <p:sp>
        <p:nvSpPr>
          <p:cNvPr id="25" name="TextBox 24"/>
          <p:cNvSpPr txBox="1"/>
          <p:nvPr/>
        </p:nvSpPr>
        <p:spPr>
          <a:xfrm>
            <a:off x="6165970" y="5967072"/>
            <a:ext cx="2052678" cy="369332"/>
          </a:xfrm>
          <a:prstGeom prst="rect">
            <a:avLst/>
          </a:prstGeom>
          <a:solidFill>
            <a:schemeClr val="accent5">
              <a:lumMod val="75000"/>
            </a:schemeClr>
          </a:solidFill>
          <a:ln>
            <a:solidFill>
              <a:srgbClr val="001132"/>
            </a:solidFill>
          </a:ln>
        </p:spPr>
        <p:txBody>
          <a:bodyPr wrap="none" rtlCol="0">
            <a:spAutoFit/>
          </a:bodyPr>
          <a:lstStyle/>
          <a:p>
            <a:r>
              <a:rPr lang="en-US" b="1" dirty="0"/>
              <a:t>Total distribution</a:t>
            </a:r>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5" name="TextBox 34"/>
          <p:cNvSpPr txBox="1"/>
          <p:nvPr/>
        </p:nvSpPr>
        <p:spPr>
          <a:xfrm>
            <a:off x="5842000" y="3441700"/>
            <a:ext cx="2185214" cy="369332"/>
          </a:xfrm>
          <a:prstGeom prst="rect">
            <a:avLst/>
          </a:prstGeom>
          <a:solidFill>
            <a:schemeClr val="accent5">
              <a:lumMod val="75000"/>
            </a:schemeClr>
          </a:solidFill>
          <a:ln>
            <a:solidFill>
              <a:srgbClr val="002060"/>
            </a:solidFill>
          </a:ln>
        </p:spPr>
        <p:txBody>
          <a:bodyPr wrap="none" rtlCol="0">
            <a:spAutoFit/>
          </a:bodyPr>
          <a:lstStyle/>
          <a:p>
            <a:r>
              <a:rPr lang="en-US" b="1" dirty="0"/>
              <a:t>Gross distribution</a:t>
            </a:r>
          </a:p>
        </p:txBody>
      </p:sp>
      <p:sp>
        <p:nvSpPr>
          <p:cNvPr id="36" name="TextBox 35"/>
          <p:cNvSpPr txBox="1"/>
          <p:nvPr/>
        </p:nvSpPr>
        <p:spPr>
          <a:xfrm>
            <a:off x="5819581" y="3905376"/>
            <a:ext cx="3134191" cy="923330"/>
          </a:xfrm>
          <a:prstGeom prst="rect">
            <a:avLst/>
          </a:prstGeom>
          <a:solidFill>
            <a:schemeClr val="accent5">
              <a:lumMod val="75000"/>
            </a:schemeClr>
          </a:solidFill>
          <a:ln>
            <a:solidFill>
              <a:srgbClr val="002060"/>
            </a:solidFill>
          </a:ln>
        </p:spPr>
        <p:txBody>
          <a:bodyPr wrap="none" rtlCol="0">
            <a:spAutoFit/>
          </a:bodyPr>
          <a:lstStyle/>
          <a:p>
            <a:r>
              <a:rPr lang="en-US" b="1" dirty="0"/>
              <a:t>Taxable amount (TSO</a:t>
            </a:r>
          </a:p>
          <a:p>
            <a:r>
              <a:rPr lang="en-US" b="1" dirty="0"/>
              <a:t>Populates based on Box 1;</a:t>
            </a:r>
          </a:p>
          <a:p>
            <a:r>
              <a:rPr lang="en-US" b="1" dirty="0"/>
              <a:t>correct if necessary</a:t>
            </a:r>
          </a:p>
        </p:txBody>
      </p:sp>
      <p:sp>
        <p:nvSpPr>
          <p:cNvPr id="38" name="Oval 5"/>
          <p:cNvSpPr>
            <a:spLocks noChangeArrowheads="1"/>
          </p:cNvSpPr>
          <p:nvPr/>
        </p:nvSpPr>
        <p:spPr bwMode="auto">
          <a:xfrm>
            <a:off x="4871031" y="3441700"/>
            <a:ext cx="4953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9" name="Oval 5"/>
          <p:cNvSpPr>
            <a:spLocks noChangeArrowheads="1"/>
          </p:cNvSpPr>
          <p:nvPr/>
        </p:nvSpPr>
        <p:spPr bwMode="auto">
          <a:xfrm>
            <a:off x="4810639" y="3898700"/>
            <a:ext cx="508000" cy="368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40" name="Straight Arrow Connector 39"/>
          <p:cNvCxnSpPr>
            <a:endCxn id="38" idx="6"/>
          </p:cNvCxnSpPr>
          <p:nvPr/>
        </p:nvCxnSpPr>
        <p:spPr bwMode="auto">
          <a:xfrm flipH="1">
            <a:off x="5366331" y="3585698"/>
            <a:ext cx="470228" cy="8402"/>
          </a:xfrm>
          <a:prstGeom prst="straightConnector1">
            <a:avLst/>
          </a:prstGeom>
          <a:noFill/>
          <a:ln w="38100" cap="flat" cmpd="sng" algn="ctr">
            <a:solidFill>
              <a:srgbClr val="FF0000"/>
            </a:solidFill>
            <a:prstDash val="solid"/>
            <a:round/>
            <a:headEnd type="none" w="med" len="med"/>
            <a:tailEnd type="triangle"/>
          </a:ln>
          <a:effectLst/>
        </p:spPr>
      </p:cxnSp>
      <p:cxnSp>
        <p:nvCxnSpPr>
          <p:cNvPr id="44" name="Straight Arrow Connector 43"/>
          <p:cNvCxnSpPr>
            <a:stCxn id="36" idx="1"/>
            <a:endCxn id="39" idx="6"/>
          </p:cNvCxnSpPr>
          <p:nvPr/>
        </p:nvCxnSpPr>
        <p:spPr bwMode="auto">
          <a:xfrm flipH="1" flipV="1">
            <a:off x="5318639" y="4082850"/>
            <a:ext cx="500942" cy="284191"/>
          </a:xfrm>
          <a:prstGeom prst="straightConnector1">
            <a:avLst/>
          </a:prstGeom>
          <a:noFill/>
          <a:ln w="38100" cap="flat" cmpd="sng" algn="ctr">
            <a:solidFill>
              <a:srgbClr val="FF0000"/>
            </a:solidFill>
            <a:prstDash val="solid"/>
            <a:round/>
            <a:headEnd type="none" w="med" len="med"/>
            <a:tailEnd type="triangle"/>
          </a:ln>
          <a:effectLst/>
        </p:spPr>
      </p:cxnSp>
      <p:sp>
        <p:nvSpPr>
          <p:cNvPr id="26" name="TextBox 25"/>
          <p:cNvSpPr txBox="1"/>
          <p:nvPr/>
        </p:nvSpPr>
        <p:spPr>
          <a:xfrm>
            <a:off x="4371533" y="5167111"/>
            <a:ext cx="3655681" cy="369332"/>
          </a:xfrm>
          <a:prstGeom prst="rect">
            <a:avLst/>
          </a:prstGeom>
          <a:solidFill>
            <a:schemeClr val="accent5">
              <a:lumMod val="75000"/>
            </a:schemeClr>
          </a:solidFill>
          <a:ln>
            <a:solidFill>
              <a:srgbClr val="002060"/>
            </a:solidFill>
          </a:ln>
        </p:spPr>
        <p:txBody>
          <a:bodyPr wrap="none" rtlCol="0">
            <a:spAutoFit/>
          </a:bodyPr>
          <a:lstStyle/>
          <a:p>
            <a:r>
              <a:rPr lang="en-US" b="1" dirty="0"/>
              <a:t>Taxable amount not determined</a:t>
            </a:r>
          </a:p>
        </p:txBody>
      </p:sp>
      <p:sp>
        <p:nvSpPr>
          <p:cNvPr id="27" name="Oval 5"/>
          <p:cNvSpPr>
            <a:spLocks noChangeArrowheads="1"/>
          </p:cNvSpPr>
          <p:nvPr/>
        </p:nvSpPr>
        <p:spPr bwMode="auto">
          <a:xfrm>
            <a:off x="4691035" y="5776710"/>
            <a:ext cx="304801" cy="21448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9" name="Line 10"/>
          <p:cNvSpPr>
            <a:spLocks noChangeShapeType="1"/>
          </p:cNvSpPr>
          <p:nvPr/>
        </p:nvSpPr>
        <p:spPr bwMode="auto">
          <a:xfrm flipH="1">
            <a:off x="4871031" y="5587999"/>
            <a:ext cx="447608" cy="18870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0620545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ltLang="en-US" dirty="0"/>
              <a:t>Types Of Retirement Income</a:t>
            </a:r>
          </a:p>
        </p:txBody>
      </p:sp>
      <p:sp>
        <p:nvSpPr>
          <p:cNvPr id="468995" name="Rectangle 3"/>
          <p:cNvSpPr>
            <a:spLocks noGrp="1" noChangeArrowheads="1"/>
          </p:cNvSpPr>
          <p:nvPr>
            <p:ph idx="1"/>
          </p:nvPr>
        </p:nvSpPr>
        <p:spPr>
          <a:xfrm>
            <a:off x="685800" y="1600200"/>
            <a:ext cx="8305800" cy="4876800"/>
          </a:xfrm>
        </p:spPr>
        <p:txBody>
          <a:bodyPr>
            <a:normAutofit/>
          </a:bodyPr>
          <a:lstStyle/>
          <a:p>
            <a:r>
              <a:rPr lang="en-US" altLang="en-US" sz="3000" dirty="0"/>
              <a:t> Pensions &amp; 457 plans </a:t>
            </a:r>
          </a:p>
          <a:p>
            <a:pPr lvl="1"/>
            <a:r>
              <a:rPr lang="en-US" altLang="en-US" dirty="0"/>
              <a:t> Including disability income post retirement age</a:t>
            </a:r>
          </a:p>
          <a:p>
            <a:r>
              <a:rPr lang="en-US" altLang="en-US" sz="3000" dirty="0"/>
              <a:t> Annuity/Insurance Contracts</a:t>
            </a:r>
          </a:p>
          <a:p>
            <a:r>
              <a:rPr lang="en-US" altLang="en-US" sz="3000" dirty="0"/>
              <a:t> Social Security (covered in later module)</a:t>
            </a:r>
          </a:p>
          <a:p>
            <a:r>
              <a:rPr lang="en-US" altLang="en-US" sz="3000" dirty="0"/>
              <a:t> Railroad Retirement Benefits</a:t>
            </a:r>
          </a:p>
          <a:p>
            <a:pPr lvl="1"/>
            <a:r>
              <a:rPr lang="en-US" altLang="en-US" dirty="0"/>
              <a:t> Tier 1 – Social Security equivalent (covered in later module)</a:t>
            </a:r>
          </a:p>
          <a:p>
            <a:pPr lvl="1"/>
            <a:r>
              <a:rPr lang="en-US" altLang="en-US" dirty="0"/>
              <a:t> Tier 2 – Pension equivalent </a:t>
            </a:r>
          </a:p>
          <a:p>
            <a:r>
              <a:rPr lang="en-US" altLang="en-US" sz="3000" dirty="0"/>
              <a:t> IRAs</a:t>
            </a:r>
          </a:p>
          <a:p>
            <a:r>
              <a:rPr lang="en-US" altLang="en-US" sz="3000" dirty="0"/>
              <a:t> 401k, 403b, Thrift Savings Plans</a:t>
            </a: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a:t>
            </a:fld>
            <a:endParaRPr lang="en-US" dirty="0"/>
          </a:p>
        </p:txBody>
      </p:sp>
    </p:spTree>
    <p:extLst>
      <p:ext uri="{BB962C8B-B14F-4D97-AF65-F5344CB8AC3E}">
        <p14:creationId xmlns:p14="http://schemas.microsoft.com/office/powerpoint/2010/main" val="41336717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25715" y="1600200"/>
            <a:ext cx="7961086" cy="4724400"/>
          </a:xfrm>
          <a:prstGeom prst="rect">
            <a:avLst/>
          </a:prstGeom>
        </p:spPr>
      </p:pic>
      <p:sp>
        <p:nvSpPr>
          <p:cNvPr id="501763" name="Title 1"/>
          <p:cNvSpPr>
            <a:spLocks noGrp="1"/>
          </p:cNvSpPr>
          <p:nvPr>
            <p:ph type="title"/>
          </p:nvPr>
        </p:nvSpPr>
        <p:spPr/>
        <p:txBody>
          <a:bodyPr>
            <a:normAutofit fontScale="90000"/>
          </a:bodyPr>
          <a:lstStyle/>
          <a:p>
            <a:r>
              <a:rPr lang="en-US" altLang="en-US" sz="2800" dirty="0"/>
              <a:t>TS – Distribution from Retirement Plan – Form 1099-R</a:t>
            </a:r>
            <a:br>
              <a:rPr lang="en-US" altLang="en-US" sz="2800" dirty="0"/>
            </a:br>
            <a:r>
              <a:rPr lang="en-US" sz="2400" dirty="0">
                <a:solidFill>
                  <a:srgbClr val="0070C0"/>
                </a:solidFill>
              </a:rPr>
              <a:t>Federal section \ Income \ Enter Myself \ IRA/Pension Distributions (1099-R, 1099-SSA) \ Add or Edit a 1099-R</a:t>
            </a:r>
            <a:endParaRPr lang="en-US" altLang="en-US" sz="2400" dirty="0">
              <a:solidFill>
                <a:srgbClr val="0070C0"/>
              </a:solidFill>
            </a:endParaRPr>
          </a:p>
        </p:txBody>
      </p:sp>
      <p:sp>
        <p:nvSpPr>
          <p:cNvPr id="501765" name="Oval 5"/>
          <p:cNvSpPr>
            <a:spLocks noChangeArrowheads="1"/>
          </p:cNvSpPr>
          <p:nvPr/>
        </p:nvSpPr>
        <p:spPr bwMode="auto">
          <a:xfrm>
            <a:off x="5524500" y="17780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501766" name="Oval 5"/>
          <p:cNvSpPr>
            <a:spLocks noChangeArrowheads="1"/>
          </p:cNvSpPr>
          <p:nvPr/>
        </p:nvSpPr>
        <p:spPr bwMode="auto">
          <a:xfrm>
            <a:off x="5461000" y="40005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501767" name="Oval 5"/>
          <p:cNvSpPr>
            <a:spLocks noChangeArrowheads="1"/>
          </p:cNvSpPr>
          <p:nvPr/>
        </p:nvSpPr>
        <p:spPr bwMode="auto">
          <a:xfrm flipV="1">
            <a:off x="5281612" y="4547671"/>
            <a:ext cx="358775" cy="317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244748" name="TextBox 3"/>
          <p:cNvSpPr txBox="1">
            <a:spLocks noChangeArrowheads="1"/>
          </p:cNvSpPr>
          <p:nvPr/>
        </p:nvSpPr>
        <p:spPr bwMode="auto">
          <a:xfrm>
            <a:off x="2616200" y="1765300"/>
            <a:ext cx="2403222" cy="369332"/>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Federal tax withheld</a:t>
            </a:r>
          </a:p>
        </p:txBody>
      </p:sp>
      <p:sp>
        <p:nvSpPr>
          <p:cNvPr id="244749" name="TextBox 16"/>
          <p:cNvSpPr txBox="1">
            <a:spLocks noChangeArrowheads="1"/>
          </p:cNvSpPr>
          <p:nvPr/>
        </p:nvSpPr>
        <p:spPr bwMode="auto">
          <a:xfrm>
            <a:off x="6273800" y="4013200"/>
            <a:ext cx="2070100" cy="369332"/>
          </a:xfrm>
          <a:prstGeom prst="rect">
            <a:avLst/>
          </a:prstGeom>
          <a:solidFill>
            <a:schemeClr val="accent5">
              <a:lumMod val="75000"/>
            </a:schemeClr>
          </a:solidFill>
          <a:ln w="9525">
            <a:solidFill>
              <a:schemeClr val="tx1"/>
            </a:solidFill>
            <a:miter lim="800000"/>
            <a:headEnd/>
            <a:tailEnd/>
          </a:ln>
        </p:spPr>
        <p:txBody>
          <a:bodyPr wrap="square">
            <a:spAutoFit/>
          </a:bodyPr>
          <a:lstStyle/>
          <a:p>
            <a:pPr eaLnBrk="1" hangingPunct="1">
              <a:defRPr/>
            </a:pPr>
            <a:r>
              <a:rPr lang="en-US" b="1" dirty="0">
                <a:latin typeface="Arial" charset="0"/>
              </a:rPr>
              <a:t>Distribution code</a:t>
            </a:r>
          </a:p>
        </p:txBody>
      </p:sp>
      <p:sp>
        <p:nvSpPr>
          <p:cNvPr id="244750" name="TextBox 18"/>
          <p:cNvSpPr txBox="1">
            <a:spLocks noChangeArrowheads="1"/>
          </p:cNvSpPr>
          <p:nvPr/>
        </p:nvSpPr>
        <p:spPr bwMode="auto">
          <a:xfrm>
            <a:off x="3028949" y="4457700"/>
            <a:ext cx="1609599" cy="369332"/>
          </a:xfrm>
          <a:prstGeom prst="rect">
            <a:avLst/>
          </a:prstGeom>
          <a:solidFill>
            <a:schemeClr val="accent5">
              <a:lumMod val="75000"/>
            </a:schemeClr>
          </a:solidFill>
          <a:ln w="9525">
            <a:solidFill>
              <a:schemeClr val="tx1"/>
            </a:solidFill>
            <a:miter lim="800000"/>
            <a:headEnd/>
            <a:tailEnd/>
          </a:ln>
        </p:spPr>
        <p:txBody>
          <a:bodyPr wrap="square">
            <a:spAutoFit/>
          </a:bodyPr>
          <a:lstStyle/>
          <a:p>
            <a:pPr eaLnBrk="1" hangingPunct="1">
              <a:defRPr/>
            </a:pPr>
            <a:r>
              <a:rPr lang="en-US" b="1" dirty="0">
                <a:latin typeface="Arial" charset="0"/>
              </a:rPr>
              <a:t>Check if IRA</a:t>
            </a:r>
          </a:p>
        </p:txBody>
      </p:sp>
      <p:sp>
        <p:nvSpPr>
          <p:cNvPr id="18" name="TextBox 1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cxnSp>
        <p:nvCxnSpPr>
          <p:cNvPr id="16" name="Straight Arrow Connector 15"/>
          <p:cNvCxnSpPr>
            <a:stCxn id="244748" idx="3"/>
            <a:endCxn id="501765" idx="2"/>
          </p:cNvCxnSpPr>
          <p:nvPr/>
        </p:nvCxnSpPr>
        <p:spPr bwMode="auto">
          <a:xfrm>
            <a:off x="5019422" y="1949966"/>
            <a:ext cx="505078" cy="18534"/>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stCxn id="244749" idx="1"/>
          </p:cNvCxnSpPr>
          <p:nvPr/>
        </p:nvCxnSpPr>
        <p:spPr bwMode="auto">
          <a:xfrm flipH="1">
            <a:off x="5880100" y="4197866"/>
            <a:ext cx="393700" cy="1853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dirty="0"/>
          </a:p>
        </p:txBody>
      </p:sp>
      <p:pic>
        <p:nvPicPr>
          <p:cNvPr id="19" name="Picture 18"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32" name="Straight Arrow Connector 31"/>
          <p:cNvCxnSpPr/>
          <p:nvPr/>
        </p:nvCxnSpPr>
        <p:spPr bwMode="auto">
          <a:xfrm>
            <a:off x="4648200" y="4706421"/>
            <a:ext cx="623761" cy="0"/>
          </a:xfrm>
          <a:prstGeom prst="straightConnector1">
            <a:avLst/>
          </a:prstGeom>
          <a:noFill/>
          <a:ln w="38100" cap="flat" cmpd="sng" algn="ctr">
            <a:solidFill>
              <a:srgbClr val="FF0000"/>
            </a:solidFill>
            <a:prstDash val="solid"/>
            <a:round/>
            <a:headEnd type="none" w="med" len="med"/>
            <a:tailEnd type="triangle"/>
          </a:ln>
          <a:effectLst/>
        </p:spPr>
      </p:cxnSp>
      <p:sp>
        <p:nvSpPr>
          <p:cNvPr id="11" name="TextBox 10"/>
          <p:cNvSpPr txBox="1"/>
          <p:nvPr/>
        </p:nvSpPr>
        <p:spPr>
          <a:xfrm>
            <a:off x="1269493" y="5754469"/>
            <a:ext cx="3518912" cy="646331"/>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Amount employee contributed</a:t>
            </a:r>
          </a:p>
          <a:p>
            <a:r>
              <a:rPr lang="en-US" b="1" dirty="0"/>
              <a:t>to pension</a:t>
            </a:r>
          </a:p>
        </p:txBody>
      </p:sp>
      <p:sp>
        <p:nvSpPr>
          <p:cNvPr id="24" name="Oval 4"/>
          <p:cNvSpPr>
            <a:spLocks noChangeArrowheads="1"/>
          </p:cNvSpPr>
          <p:nvPr/>
        </p:nvSpPr>
        <p:spPr bwMode="auto">
          <a:xfrm>
            <a:off x="5640387" y="6064250"/>
            <a:ext cx="1078214" cy="317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5" name="Straight Arrow Connector 24"/>
          <p:cNvCxnSpPr>
            <a:endCxn id="24" idx="2"/>
          </p:cNvCxnSpPr>
          <p:nvPr/>
        </p:nvCxnSpPr>
        <p:spPr bwMode="auto">
          <a:xfrm>
            <a:off x="4788405" y="6122769"/>
            <a:ext cx="851982" cy="10023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731229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itle 1"/>
          <p:cNvSpPr>
            <a:spLocks noGrp="1"/>
          </p:cNvSpPr>
          <p:nvPr>
            <p:ph type="title"/>
          </p:nvPr>
        </p:nvSpPr>
        <p:spPr/>
        <p:txBody>
          <a:bodyPr>
            <a:normAutofit/>
          </a:bodyPr>
          <a:lstStyle/>
          <a:p>
            <a:r>
              <a:rPr lang="en-US" altLang="en-US" dirty="0"/>
              <a:t>Distribution from Retirement - Form 1099-R – TS Tips</a:t>
            </a:r>
          </a:p>
        </p:txBody>
      </p:sp>
      <p:sp>
        <p:nvSpPr>
          <p:cNvPr id="3" name="Content Placeholder 2"/>
          <p:cNvSpPr>
            <a:spLocks noGrp="1"/>
          </p:cNvSpPr>
          <p:nvPr>
            <p:ph idx="1"/>
          </p:nvPr>
        </p:nvSpPr>
        <p:spPr>
          <a:xfrm>
            <a:off x="609600" y="1600200"/>
            <a:ext cx="8305800" cy="4724400"/>
          </a:xfrm>
        </p:spPr>
        <p:txBody>
          <a:bodyPr>
            <a:normAutofit fontScale="92500" lnSpcReduction="10000"/>
          </a:bodyPr>
          <a:lstStyle/>
          <a:p>
            <a:pPr>
              <a:defRPr/>
            </a:pPr>
            <a:r>
              <a:rPr lang="en-US" sz="2400" dirty="0"/>
              <a:t> Enter 1099-R income in Federal section \ Income \ Enter Myself \ IRA/Pension Distributions (1099-R, 1099-SSA) \ Add or Edit a 1099-R</a:t>
            </a:r>
          </a:p>
          <a:p>
            <a:pPr>
              <a:defRPr/>
            </a:pPr>
            <a:r>
              <a:rPr lang="en-US" sz="2400" dirty="0"/>
              <a:t> Enter information from 1099-R into matching boxes in TaxSlayer</a:t>
            </a:r>
          </a:p>
          <a:p>
            <a:pPr lvl="1">
              <a:defRPr/>
            </a:pPr>
            <a:r>
              <a:rPr lang="en-US" sz="2200" dirty="0"/>
              <a:t> TaxSlayer uses the amount in Gross Distribution amount in Box 1 as the Taxable Amount in Box 2a unless you change 2a  </a:t>
            </a:r>
          </a:p>
          <a:p>
            <a:pPr lvl="2">
              <a:defRPr/>
            </a:pPr>
            <a:r>
              <a:rPr lang="en-US" sz="1800" dirty="0"/>
              <a:t>TaxSlayer will </a:t>
            </a:r>
            <a:r>
              <a:rPr lang="en-US" sz="1800" u="sng" dirty="0"/>
              <a:t>always</a:t>
            </a:r>
            <a:r>
              <a:rPr lang="en-US" sz="1800" dirty="0"/>
              <a:t> use the amount in Box 2a as the taxable  amount on the Federal return</a:t>
            </a:r>
          </a:p>
          <a:p>
            <a:pPr>
              <a:defRPr/>
            </a:pPr>
            <a:r>
              <a:rPr lang="en-US" sz="2400" dirty="0"/>
              <a:t> If “Taxable Amount Not Determined” box is checked &amp; Taxable Amount in Box 2a is not populated on 1099-R:</a:t>
            </a:r>
          </a:p>
          <a:p>
            <a:pPr lvl="1">
              <a:defRPr/>
            </a:pPr>
            <a:r>
              <a:rPr lang="en-US" sz="2200" dirty="0"/>
              <a:t> Check box in 2b to indicate that taxable amount is not determined</a:t>
            </a:r>
          </a:p>
          <a:p>
            <a:pPr lvl="1">
              <a:defRPr/>
            </a:pPr>
            <a:r>
              <a:rPr lang="en-US" sz="2200" dirty="0"/>
              <a:t> Use Simplified General Rule Worksheet to determine taxable amount for Federal.   Click on “Options” link under Box 2a.  Once Worksheet is completed, TaxSlayer will transfer the result into 2a</a:t>
            </a:r>
          </a:p>
          <a:p>
            <a:pPr lvl="1">
              <a:defRPr/>
            </a:pPr>
            <a:r>
              <a:rPr lang="en-US" sz="2200" dirty="0"/>
              <a:t>Can also use Bogart Annuity Calculator on TaxPrep4Free.org Preparer page to determine taxable amount (must enter result manually in 2a)</a:t>
            </a:r>
          </a:p>
          <a:p>
            <a:pPr>
              <a:buNone/>
              <a:defRPr/>
            </a:pPr>
            <a:endParaRPr lang="en-US" sz="2400" dirty="0"/>
          </a:p>
          <a:p>
            <a:pPr marL="0" indent="0">
              <a:spcBef>
                <a:spcPct val="30000"/>
              </a:spcBef>
              <a:buClrTx/>
              <a:buSzTx/>
              <a:buFont typeface="Arial" pitchFamily="34" charset="0"/>
              <a:buChar char="•"/>
              <a:defRPr/>
            </a:pPr>
            <a:endParaRPr lang="en-US" sz="2800" dirty="0"/>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a:defRPr/>
            </a:pPr>
            <a:endParaRPr lang="en-US" sz="2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21</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9944030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itle 1"/>
          <p:cNvSpPr>
            <a:spLocks noGrp="1"/>
          </p:cNvSpPr>
          <p:nvPr>
            <p:ph type="title"/>
          </p:nvPr>
        </p:nvSpPr>
        <p:spPr/>
        <p:txBody>
          <a:bodyPr>
            <a:normAutofit/>
          </a:bodyPr>
          <a:lstStyle/>
          <a:p>
            <a:r>
              <a:rPr lang="en-US" altLang="en-US" dirty="0"/>
              <a:t>Distribution from Retirement Form 1099-R – TS Tips</a:t>
            </a:r>
            <a:endParaRPr lang="en-US" altLang="en-US" sz="3200" dirty="0"/>
          </a:p>
        </p:txBody>
      </p:sp>
      <p:sp>
        <p:nvSpPr>
          <p:cNvPr id="3" name="Content Placeholder 2"/>
          <p:cNvSpPr>
            <a:spLocks noGrp="1"/>
          </p:cNvSpPr>
          <p:nvPr>
            <p:ph idx="1"/>
          </p:nvPr>
        </p:nvSpPr>
        <p:spPr/>
        <p:txBody>
          <a:bodyPr>
            <a:normAutofit lnSpcReduction="10000"/>
          </a:bodyPr>
          <a:lstStyle/>
          <a:p>
            <a:pPr>
              <a:defRPr/>
            </a:pPr>
            <a:r>
              <a:rPr lang="en-US" sz="2600" dirty="0"/>
              <a:t> </a:t>
            </a:r>
            <a:r>
              <a:rPr lang="en-US" sz="2800" dirty="0"/>
              <a:t>If total distribution, check box in 2b </a:t>
            </a:r>
          </a:p>
          <a:p>
            <a:pPr>
              <a:defRPr/>
            </a:pPr>
            <a:r>
              <a:rPr lang="en-US" sz="2800" dirty="0"/>
              <a:t> Enter any codes in Box 7 </a:t>
            </a:r>
          </a:p>
          <a:p>
            <a:pPr>
              <a:defRPr/>
            </a:pPr>
            <a:r>
              <a:rPr lang="en-US" sz="2200" dirty="0"/>
              <a:t> </a:t>
            </a:r>
            <a:r>
              <a:rPr lang="en-US" sz="2800" dirty="0"/>
              <a:t>For IRA distributions - check IRA/SEP/Simple 1099-R  box </a:t>
            </a:r>
          </a:p>
          <a:p>
            <a:pPr>
              <a:defRPr/>
            </a:pPr>
            <a:r>
              <a:rPr lang="en-US" sz="2200" dirty="0"/>
              <a:t> </a:t>
            </a:r>
            <a:r>
              <a:rPr lang="en-US" sz="2800" dirty="0"/>
              <a:t>TaxSlayer transfers gross amount of pension to 1040 Line 16a &amp; taxable amount to Line 16b; if distribution is from an IRA (based on check in box 7), gross amount will transfer to Line 15a &amp; taxable amount to Line 15b</a:t>
            </a:r>
          </a:p>
          <a:p>
            <a:pPr>
              <a:defRPr/>
            </a:pPr>
            <a:r>
              <a:rPr lang="en-US" sz="2800" dirty="0"/>
              <a:t> Taxable amounts from Federal 1040 Lines 15b and 16b transfer to NJ 1040 Line 19a</a:t>
            </a:r>
          </a:p>
          <a:p>
            <a:pPr marL="342900" lvl="1" indent="0">
              <a:buNone/>
              <a:defRPr/>
            </a:pPr>
            <a:endParaRPr lang="en-US" sz="2800" dirty="0"/>
          </a:p>
          <a:p>
            <a:pPr marL="0" indent="0">
              <a:spcBef>
                <a:spcPct val="30000"/>
              </a:spcBef>
              <a:buClrTx/>
              <a:buSzTx/>
              <a:buFont typeface="Wingdings" panose="05000000000000000000" pitchFamily="2" charset="2"/>
              <a:buNone/>
              <a:defRPr/>
            </a:pPr>
            <a:endParaRPr lang="en-US" sz="2800" dirty="0"/>
          </a:p>
          <a:p>
            <a:pPr>
              <a:defRPr/>
            </a:pPr>
            <a:endParaRPr lang="en-US" sz="2800" dirty="0"/>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22</a:t>
            </a:fld>
            <a:endParaRPr lang="en-US" dirty="0"/>
          </a:p>
        </p:txBody>
      </p:sp>
      <p:pic>
        <p:nvPicPr>
          <p:cNvPr id="9" name="Picture 8" descr="NJ TaxSlayer" title="NJ TaxSlayer"/>
          <p:cNvPicPr>
            <a:picLocks noChangeAspect="1"/>
          </p:cNvPicPr>
          <p:nvPr/>
        </p:nvPicPr>
        <p:blipFill>
          <a:blip r:embed="rId3" cstate="print"/>
          <a:stretch>
            <a:fillRect/>
          </a:stretch>
        </p:blipFill>
        <p:spPr>
          <a:xfrm>
            <a:off x="0" y="1169849"/>
            <a:ext cx="612648" cy="163373"/>
          </a:xfrm>
          <a:prstGeom prst="rect">
            <a:avLst/>
          </a:prstGeom>
        </p:spPr>
      </p:pic>
      <p:pic>
        <p:nvPicPr>
          <p:cNvPr id="1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377814"/>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968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09599" y="152400"/>
            <a:ext cx="8416413" cy="1143000"/>
          </a:xfrm>
        </p:spPr>
        <p:txBody>
          <a:bodyPr>
            <a:normAutofit fontScale="90000"/>
          </a:bodyPr>
          <a:lstStyle/>
          <a:p>
            <a:r>
              <a:rPr lang="en-US" altLang="en-US" sz="3600" dirty="0"/>
              <a:t>Pension &amp; Annuity Partially Taxable Distribution - Simplified General Rule Worksheet</a:t>
            </a:r>
          </a:p>
        </p:txBody>
      </p:sp>
      <p:sp>
        <p:nvSpPr>
          <p:cNvPr id="507907" name="Rectangle 3"/>
          <p:cNvSpPr>
            <a:spLocks noGrp="1" noChangeArrowheads="1"/>
          </p:cNvSpPr>
          <p:nvPr>
            <p:ph idx="1"/>
          </p:nvPr>
        </p:nvSpPr>
        <p:spPr>
          <a:xfrm>
            <a:off x="609600" y="1524000"/>
            <a:ext cx="8153400" cy="4800600"/>
          </a:xfrm>
        </p:spPr>
        <p:txBody>
          <a:bodyPr>
            <a:normAutofit fontScale="77500" lnSpcReduction="20000"/>
          </a:bodyPr>
          <a:lstStyle/>
          <a:p>
            <a:pPr>
              <a:lnSpc>
                <a:spcPct val="90000"/>
              </a:lnSpc>
            </a:pPr>
            <a:r>
              <a:rPr lang="en-US" altLang="en-US" dirty="0"/>
              <a:t> </a:t>
            </a:r>
            <a:r>
              <a:rPr lang="en-US" altLang="en-US" sz="3700" dirty="0"/>
              <a:t>Used to determine taxable/nontaxable portion of pension/annuity if taxable amount is not given in 1099-R Box 2a</a:t>
            </a:r>
          </a:p>
          <a:p>
            <a:pPr lvl="1">
              <a:lnSpc>
                <a:spcPct val="90000"/>
              </a:lnSpc>
            </a:pPr>
            <a:r>
              <a:rPr lang="en-US" altLang="en-US" sz="3100" dirty="0"/>
              <a:t> </a:t>
            </a:r>
            <a:r>
              <a:rPr lang="en-US" altLang="en-US" sz="2800" dirty="0"/>
              <a:t>Employee after-tax contribution divided by total number of expected payments based on life expectancy</a:t>
            </a:r>
          </a:p>
          <a:p>
            <a:pPr>
              <a:lnSpc>
                <a:spcPct val="90000"/>
              </a:lnSpc>
            </a:pPr>
            <a:r>
              <a:rPr lang="en-US" altLang="en-US" dirty="0"/>
              <a:t> </a:t>
            </a:r>
            <a:r>
              <a:rPr lang="en-US" altLang="en-US" sz="3400" dirty="0"/>
              <a:t>Used when:</a:t>
            </a:r>
          </a:p>
          <a:p>
            <a:pPr lvl="1">
              <a:lnSpc>
                <a:spcPct val="90000"/>
              </a:lnSpc>
            </a:pPr>
            <a:r>
              <a:rPr lang="en-US" altLang="en-US" sz="3100" dirty="0"/>
              <a:t> “</a:t>
            </a:r>
            <a:r>
              <a:rPr lang="en-US" altLang="en-US" sz="2800" dirty="0"/>
              <a:t>Taxable Amount Not Determined” box is checked on 1099-R</a:t>
            </a:r>
          </a:p>
          <a:p>
            <a:pPr lvl="1">
              <a:lnSpc>
                <a:spcPct val="90000"/>
              </a:lnSpc>
            </a:pPr>
            <a:r>
              <a:rPr lang="en-US" altLang="en-US" sz="2800" dirty="0"/>
              <a:t> IRA box is not checked on 1099-R</a:t>
            </a:r>
          </a:p>
          <a:p>
            <a:pPr lvl="1">
              <a:lnSpc>
                <a:spcPct val="90000"/>
              </a:lnSpc>
            </a:pPr>
            <a:r>
              <a:rPr lang="en-US" altLang="en-US" sz="2800" dirty="0"/>
              <a:t> Box 2a of 1099-R is not populated</a:t>
            </a:r>
          </a:p>
          <a:p>
            <a:pPr lvl="1">
              <a:lnSpc>
                <a:spcPct val="90000"/>
              </a:lnSpc>
            </a:pPr>
            <a:r>
              <a:rPr lang="en-US" altLang="en-US" sz="2800" dirty="0"/>
              <a:t> If “Taxable Amount Not Determined” box is checked but Box 2a is populated, assume Box 2a value is correct</a:t>
            </a:r>
          </a:p>
          <a:p>
            <a:pPr>
              <a:lnSpc>
                <a:spcPct val="90000"/>
              </a:lnSpc>
            </a:pPr>
            <a:r>
              <a:rPr lang="en-US" altLang="en-US" dirty="0"/>
              <a:t> </a:t>
            </a:r>
            <a:r>
              <a:rPr lang="en-US" altLang="en-US" sz="3400" dirty="0"/>
              <a:t>Link to Simplified General Rule Worksheet from 1099-R screen or use Bogart Annuity Calculator on TaxPrep4Free.org Preparer page</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3400909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09599" y="152400"/>
            <a:ext cx="8431161" cy="1143000"/>
          </a:xfrm>
        </p:spPr>
        <p:txBody>
          <a:bodyPr>
            <a:normAutofit fontScale="90000"/>
          </a:bodyPr>
          <a:lstStyle/>
          <a:p>
            <a:r>
              <a:rPr lang="en-US" altLang="en-US" sz="3600" dirty="0"/>
              <a:t>Pension &amp; Annuity Partially Taxable Distribution - Simplified General Rule Worksheet</a:t>
            </a:r>
          </a:p>
        </p:txBody>
      </p:sp>
      <p:sp>
        <p:nvSpPr>
          <p:cNvPr id="507907" name="Rectangle 3"/>
          <p:cNvSpPr>
            <a:spLocks noGrp="1" noChangeArrowheads="1"/>
          </p:cNvSpPr>
          <p:nvPr>
            <p:ph idx="1"/>
          </p:nvPr>
        </p:nvSpPr>
        <p:spPr>
          <a:xfrm>
            <a:off x="609600" y="1524000"/>
            <a:ext cx="8077200" cy="4800600"/>
          </a:xfrm>
        </p:spPr>
        <p:txBody>
          <a:bodyPr>
            <a:normAutofit lnSpcReduction="10000"/>
          </a:bodyPr>
          <a:lstStyle/>
          <a:p>
            <a:pPr>
              <a:lnSpc>
                <a:spcPct val="90000"/>
              </a:lnSpc>
            </a:pPr>
            <a:r>
              <a:rPr lang="en-US" altLang="en-US" sz="3000" dirty="0"/>
              <a:t> Taxpayer needs to know:</a:t>
            </a:r>
          </a:p>
          <a:p>
            <a:pPr lvl="1">
              <a:lnSpc>
                <a:spcPct val="90000"/>
              </a:lnSpc>
            </a:pPr>
            <a:r>
              <a:rPr lang="en-US" altLang="en-US" dirty="0"/>
              <a:t> </a:t>
            </a:r>
            <a:r>
              <a:rPr lang="en-US" altLang="en-US" sz="2400" dirty="0"/>
              <a:t>Annuity starting date &amp; taxpayer contribution to plan</a:t>
            </a:r>
          </a:p>
          <a:p>
            <a:pPr lvl="1">
              <a:lnSpc>
                <a:spcPct val="90000"/>
              </a:lnSpc>
            </a:pPr>
            <a:r>
              <a:rPr lang="en-US" altLang="en-US" sz="2400" dirty="0"/>
              <a:t> Age when annuity started</a:t>
            </a:r>
          </a:p>
          <a:p>
            <a:pPr lvl="2">
              <a:lnSpc>
                <a:spcPct val="90000"/>
              </a:lnSpc>
            </a:pPr>
            <a:r>
              <a:rPr lang="en-US" altLang="en-US" dirty="0"/>
              <a:t> </a:t>
            </a:r>
            <a:r>
              <a:rPr lang="en-US" altLang="en-US" sz="2100" dirty="0"/>
              <a:t>Also spouse’s age if joint and survivor annuity </a:t>
            </a:r>
          </a:p>
          <a:p>
            <a:pPr lvl="1">
              <a:lnSpc>
                <a:spcPct val="90000"/>
              </a:lnSpc>
            </a:pPr>
            <a:r>
              <a:rPr lang="en-US" altLang="en-US" dirty="0"/>
              <a:t> </a:t>
            </a:r>
            <a:r>
              <a:rPr lang="en-US" altLang="en-US" sz="2400" dirty="0"/>
              <a:t>Prior year cumulative tax-free amount if annuity started after 1986.  If not available, calculate the amount by using monthly tax-free amount calculated on worksheet for 2017 times the number of months prior to 2017</a:t>
            </a:r>
          </a:p>
          <a:p>
            <a:pPr>
              <a:lnSpc>
                <a:spcPct val="90000"/>
              </a:lnSpc>
            </a:pPr>
            <a:r>
              <a:rPr lang="en-US" altLang="en-US" sz="3000" dirty="0"/>
              <a:t> Pre-1987 starting date - tax exclusion can exceed cost &amp; is available each year</a:t>
            </a:r>
          </a:p>
          <a:p>
            <a:pPr>
              <a:lnSpc>
                <a:spcPct val="90000"/>
              </a:lnSpc>
            </a:pPr>
            <a:r>
              <a:rPr lang="en-US" altLang="en-US" sz="3000" dirty="0"/>
              <a:t> 1987 or later starting date - tax exclusion is limited to cost</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dirty="0"/>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pic>
        <p:nvPicPr>
          <p:cNvPr id="9" name="Picture 8"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631587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09599" y="152400"/>
            <a:ext cx="8431161" cy="1143000"/>
          </a:xfrm>
        </p:spPr>
        <p:txBody>
          <a:bodyPr>
            <a:normAutofit fontScale="90000"/>
          </a:bodyPr>
          <a:lstStyle/>
          <a:p>
            <a:r>
              <a:rPr lang="en-US" altLang="en-US" sz="3600" dirty="0"/>
              <a:t>Pension &amp; Annuity Partially Taxable Distribution - Simplified General Rule Worksheet</a:t>
            </a:r>
          </a:p>
        </p:txBody>
      </p:sp>
      <p:sp>
        <p:nvSpPr>
          <p:cNvPr id="507907" name="Rectangle 3"/>
          <p:cNvSpPr>
            <a:spLocks noGrp="1" noChangeArrowheads="1"/>
          </p:cNvSpPr>
          <p:nvPr>
            <p:ph idx="1"/>
          </p:nvPr>
        </p:nvSpPr>
        <p:spPr>
          <a:xfrm>
            <a:off x="609600" y="1524000"/>
            <a:ext cx="8077200" cy="1759527"/>
          </a:xfrm>
        </p:spPr>
        <p:txBody>
          <a:bodyPr>
            <a:normAutofit lnSpcReduction="10000"/>
          </a:bodyPr>
          <a:lstStyle/>
          <a:p>
            <a:pPr>
              <a:lnSpc>
                <a:spcPct val="90000"/>
              </a:lnSpc>
            </a:pPr>
            <a:r>
              <a:rPr lang="en-US" altLang="en-US" sz="3000" dirty="0"/>
              <a:t> </a:t>
            </a:r>
            <a:r>
              <a:rPr lang="en-US" sz="3200" dirty="0">
                <a:solidFill>
                  <a:srgbClr val="FF0000"/>
                </a:solidFill>
              </a:rPr>
              <a:t>Capture non-taxable amount in NJ Checklist Income Subject to Tax section for later entry in the TaxSlayer State section (NJ 1040 Line 19b)</a:t>
            </a:r>
          </a:p>
          <a:p>
            <a:pPr marL="0" indent="0">
              <a:lnSpc>
                <a:spcPct val="90000"/>
              </a:lnSpc>
              <a:buNone/>
            </a:pPr>
            <a:endParaRPr lang="en-US" altLang="en-US" sz="30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dirty="0"/>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pic>
        <p:nvPicPr>
          <p:cNvPr id="9" name="Picture 8"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pic>
        <p:nvPicPr>
          <p:cNvPr id="5" name="Picture 4"/>
          <p:cNvPicPr>
            <a:picLocks noChangeAspect="1"/>
          </p:cNvPicPr>
          <p:nvPr/>
        </p:nvPicPr>
        <p:blipFill>
          <a:blip r:embed="rId4"/>
          <a:stretch>
            <a:fillRect/>
          </a:stretch>
        </p:blipFill>
        <p:spPr>
          <a:xfrm>
            <a:off x="1447800" y="3283527"/>
            <a:ext cx="6934200" cy="2937163"/>
          </a:xfrm>
          <a:prstGeom prst="rect">
            <a:avLst/>
          </a:prstGeom>
        </p:spPr>
      </p:pic>
      <p:cxnSp>
        <p:nvCxnSpPr>
          <p:cNvPr id="10" name="Straight Arrow Connector 9"/>
          <p:cNvCxnSpPr/>
          <p:nvPr/>
        </p:nvCxnSpPr>
        <p:spPr bwMode="auto">
          <a:xfrm>
            <a:off x="609599" y="5514109"/>
            <a:ext cx="2715492" cy="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193669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r>
              <a:rPr lang="en-US" altLang="en-US" dirty="0"/>
              <a:t>Pension &amp; Annuity Distribution</a:t>
            </a:r>
            <a:br>
              <a:rPr lang="en-US" altLang="en-US" dirty="0"/>
            </a:br>
            <a:r>
              <a:rPr lang="en-US" altLang="en-US" dirty="0"/>
              <a:t>Simplified General Rule Special Case</a:t>
            </a:r>
          </a:p>
        </p:txBody>
      </p:sp>
      <p:sp>
        <p:nvSpPr>
          <p:cNvPr id="509955" name="Rectangle 3"/>
          <p:cNvSpPr>
            <a:spLocks noGrp="1" noChangeArrowheads="1"/>
          </p:cNvSpPr>
          <p:nvPr>
            <p:ph idx="1"/>
          </p:nvPr>
        </p:nvSpPr>
        <p:spPr/>
        <p:txBody>
          <a:bodyPr>
            <a:normAutofit/>
          </a:bodyPr>
          <a:lstStyle/>
          <a:p>
            <a:r>
              <a:rPr lang="en-US" altLang="en-US" dirty="0"/>
              <a:t> </a:t>
            </a:r>
            <a:r>
              <a:rPr lang="en-US" altLang="en-US" sz="2800" dirty="0"/>
              <a:t>Joint and survivor pension and primary annuitant dies before beginning to receive pension</a:t>
            </a:r>
          </a:p>
          <a:p>
            <a:r>
              <a:rPr lang="en-US" altLang="en-US" sz="2800" dirty="0"/>
              <a:t> At a later date, secondary annuitant starts to receive benefits from the pension</a:t>
            </a:r>
          </a:p>
          <a:p>
            <a:r>
              <a:rPr lang="en-US" altLang="en-US" sz="2800" dirty="0"/>
              <a:t> Must use secondary annuitant date of birth &amp; date when secondary annuitant started receiving benefit in Simplified General Rule Worksheet (instead of dates for primary annuitant)</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dirty="0"/>
          </a:p>
        </p:txBody>
      </p:sp>
    </p:spTree>
    <p:extLst>
      <p:ext uri="{BB962C8B-B14F-4D97-AF65-F5344CB8AC3E}">
        <p14:creationId xmlns:p14="http://schemas.microsoft.com/office/powerpoint/2010/main" val="3433021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3"/>
          <a:srcRect l="14762" t="4793" r="22309"/>
          <a:stretch/>
        </p:blipFill>
        <p:spPr>
          <a:xfrm>
            <a:off x="612648" y="1549930"/>
            <a:ext cx="7643846" cy="4754302"/>
          </a:xfrm>
          <a:prstGeom prst="rect">
            <a:avLst/>
          </a:prstGeom>
        </p:spPr>
      </p:pic>
      <p:sp>
        <p:nvSpPr>
          <p:cNvPr id="499714" name="Title 1"/>
          <p:cNvSpPr>
            <a:spLocks noGrp="1"/>
          </p:cNvSpPr>
          <p:nvPr>
            <p:ph type="title"/>
          </p:nvPr>
        </p:nvSpPr>
        <p:spPr>
          <a:xfrm>
            <a:off x="685800" y="222263"/>
            <a:ext cx="8458200" cy="1143000"/>
          </a:xfrm>
        </p:spPr>
        <p:txBody>
          <a:bodyPr>
            <a:noAutofit/>
          </a:bodyPr>
          <a:lstStyle/>
          <a:p>
            <a:r>
              <a:rPr lang="en-US" altLang="en-US" sz="2600" dirty="0"/>
              <a:t>TS – Options for Calculating Taxable Amount of Pension Distribution – Form 1099-R</a:t>
            </a:r>
            <a:br>
              <a:rPr lang="en-US" altLang="en-US" sz="2600" dirty="0"/>
            </a:br>
            <a:r>
              <a:rPr lang="en-US" altLang="en-US" sz="2000" dirty="0">
                <a:solidFill>
                  <a:srgbClr val="0070C0"/>
                </a:solidFill>
              </a:rPr>
              <a:t>Federal section \ Income \ Enter Myself \ IRA/Pension Distributions (1099-R, 1099-SSA) \ Add or Edit a 1099-R</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dirty="0"/>
          </a:p>
        </p:txBody>
      </p:sp>
      <p:sp>
        <p:nvSpPr>
          <p:cNvPr id="21" name="Oval 5"/>
          <p:cNvSpPr>
            <a:spLocks noChangeArrowheads="1"/>
          </p:cNvSpPr>
          <p:nvPr/>
        </p:nvSpPr>
        <p:spPr bwMode="auto">
          <a:xfrm>
            <a:off x="4592674" y="5088034"/>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a:endCxn id="21" idx="2"/>
          </p:cNvCxnSpPr>
          <p:nvPr/>
        </p:nvCxnSpPr>
        <p:spPr bwMode="auto">
          <a:xfrm flipV="1">
            <a:off x="4143825" y="5278534"/>
            <a:ext cx="448849" cy="20255"/>
          </a:xfrm>
          <a:prstGeom prst="straightConnector1">
            <a:avLst/>
          </a:prstGeom>
          <a:noFill/>
          <a:ln w="38100" cap="flat" cmpd="sng" algn="ctr">
            <a:solidFill>
              <a:srgbClr val="FF0000"/>
            </a:solidFill>
            <a:prstDash val="solid"/>
            <a:round/>
            <a:headEnd type="none" w="med" len="med"/>
            <a:tailEnd type="triangle"/>
          </a:ln>
          <a:effectLst/>
        </p:spPr>
      </p:cxnSp>
      <p:sp>
        <p:nvSpPr>
          <p:cNvPr id="25" name="TextBox 24"/>
          <p:cNvSpPr txBox="1"/>
          <p:nvPr/>
        </p:nvSpPr>
        <p:spPr>
          <a:xfrm>
            <a:off x="2779349" y="5114123"/>
            <a:ext cx="1364476" cy="369332"/>
          </a:xfrm>
          <a:prstGeom prst="rect">
            <a:avLst/>
          </a:prstGeom>
          <a:solidFill>
            <a:schemeClr val="accent5">
              <a:lumMod val="75000"/>
            </a:schemeClr>
          </a:solidFill>
          <a:ln>
            <a:solidFill>
              <a:srgbClr val="001132"/>
            </a:solidFill>
          </a:ln>
        </p:spPr>
        <p:txBody>
          <a:bodyPr wrap="none" rtlCol="0">
            <a:spAutoFit/>
          </a:bodyPr>
          <a:lstStyle/>
          <a:p>
            <a:r>
              <a:rPr lang="en-US" b="1" dirty="0"/>
              <a:t>Not an IRA</a:t>
            </a:r>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5" name="TextBox 34"/>
          <p:cNvSpPr txBox="1"/>
          <p:nvPr/>
        </p:nvSpPr>
        <p:spPr>
          <a:xfrm>
            <a:off x="706660" y="3526958"/>
            <a:ext cx="3655681" cy="369332"/>
          </a:xfrm>
          <a:prstGeom prst="rect">
            <a:avLst/>
          </a:prstGeom>
          <a:solidFill>
            <a:schemeClr val="accent5">
              <a:lumMod val="75000"/>
            </a:schemeClr>
          </a:solidFill>
          <a:ln>
            <a:solidFill>
              <a:srgbClr val="002060"/>
            </a:solidFill>
          </a:ln>
        </p:spPr>
        <p:txBody>
          <a:bodyPr wrap="none" rtlCol="0">
            <a:spAutoFit/>
          </a:bodyPr>
          <a:lstStyle/>
          <a:p>
            <a:r>
              <a:rPr lang="en-US" b="1" dirty="0"/>
              <a:t>Taxable amount not determined</a:t>
            </a:r>
          </a:p>
        </p:txBody>
      </p:sp>
      <p:sp>
        <p:nvSpPr>
          <p:cNvPr id="36" name="TextBox 35"/>
          <p:cNvSpPr txBox="1"/>
          <p:nvPr/>
        </p:nvSpPr>
        <p:spPr>
          <a:xfrm>
            <a:off x="833698" y="2351869"/>
            <a:ext cx="3269349" cy="923330"/>
          </a:xfrm>
          <a:prstGeom prst="rect">
            <a:avLst/>
          </a:prstGeom>
          <a:solidFill>
            <a:schemeClr val="accent5">
              <a:lumMod val="75000"/>
            </a:schemeClr>
          </a:solidFill>
          <a:ln>
            <a:solidFill>
              <a:srgbClr val="002060"/>
            </a:solidFill>
          </a:ln>
        </p:spPr>
        <p:txBody>
          <a:bodyPr wrap="square" rtlCol="0">
            <a:spAutoFit/>
          </a:bodyPr>
          <a:lstStyle/>
          <a:p>
            <a:r>
              <a:rPr lang="en-US" b="1" dirty="0"/>
              <a:t>Click to figure out taxable </a:t>
            </a:r>
          </a:p>
          <a:p>
            <a:r>
              <a:rPr lang="en-US" b="1" dirty="0"/>
              <a:t>amount using Simplified General Rule Worksheet</a:t>
            </a:r>
          </a:p>
        </p:txBody>
      </p:sp>
      <p:sp>
        <p:nvSpPr>
          <p:cNvPr id="38" name="Oval 5"/>
          <p:cNvSpPr>
            <a:spLocks noChangeArrowheads="1"/>
          </p:cNvSpPr>
          <p:nvPr/>
        </p:nvSpPr>
        <p:spPr bwMode="auto">
          <a:xfrm>
            <a:off x="4628071" y="3154738"/>
            <a:ext cx="310207" cy="34339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9" name="Oval 5"/>
          <p:cNvSpPr>
            <a:spLocks noChangeArrowheads="1"/>
          </p:cNvSpPr>
          <p:nvPr/>
        </p:nvSpPr>
        <p:spPr bwMode="auto">
          <a:xfrm>
            <a:off x="4582488" y="2571575"/>
            <a:ext cx="2157835" cy="48659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8" name="Straight Arrow Connector 17"/>
          <p:cNvCxnSpPr/>
          <p:nvPr/>
        </p:nvCxnSpPr>
        <p:spPr bwMode="auto">
          <a:xfrm flipV="1">
            <a:off x="4327578" y="3462805"/>
            <a:ext cx="300493" cy="289645"/>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flipV="1">
            <a:off x="4064771" y="2711218"/>
            <a:ext cx="492507" cy="18131"/>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1251180" y="5911334"/>
            <a:ext cx="2813591"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Employee contributions</a:t>
            </a:r>
          </a:p>
        </p:txBody>
      </p:sp>
      <p:sp>
        <p:nvSpPr>
          <p:cNvPr id="31" name="Oval 4"/>
          <p:cNvSpPr>
            <a:spLocks noChangeArrowheads="1"/>
          </p:cNvSpPr>
          <p:nvPr/>
        </p:nvSpPr>
        <p:spPr bwMode="auto">
          <a:xfrm>
            <a:off x="4668321" y="6012867"/>
            <a:ext cx="513279" cy="38793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2" name="Straight Arrow Connector 31"/>
          <p:cNvCxnSpPr>
            <a:endCxn id="31" idx="2"/>
          </p:cNvCxnSpPr>
          <p:nvPr/>
        </p:nvCxnSpPr>
        <p:spPr bwMode="auto">
          <a:xfrm>
            <a:off x="4061752" y="6096000"/>
            <a:ext cx="606569" cy="11083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20008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stretch>
            <a:fillRect/>
          </a:stretch>
        </p:blipFill>
        <p:spPr>
          <a:xfrm>
            <a:off x="685800" y="1642549"/>
            <a:ext cx="7877629" cy="3669680"/>
          </a:xfrm>
          <a:prstGeom prst="rect">
            <a:avLst/>
          </a:prstGeom>
        </p:spPr>
      </p:pic>
      <p:sp>
        <p:nvSpPr>
          <p:cNvPr id="499714" name="Title 1"/>
          <p:cNvSpPr>
            <a:spLocks noGrp="1"/>
          </p:cNvSpPr>
          <p:nvPr>
            <p:ph type="title"/>
          </p:nvPr>
        </p:nvSpPr>
        <p:spPr>
          <a:xfrm>
            <a:off x="685800" y="277813"/>
            <a:ext cx="8458200" cy="1143000"/>
          </a:xfrm>
        </p:spPr>
        <p:txBody>
          <a:bodyPr>
            <a:noAutofit/>
          </a:bodyPr>
          <a:lstStyle/>
          <a:p>
            <a:r>
              <a:rPr lang="en-US" altLang="en-US" sz="2600" dirty="0"/>
              <a:t>TS – Calculating Taxable Amount of Pension Distribution</a:t>
            </a:r>
            <a:br>
              <a:rPr lang="en-US" altLang="en-US" sz="2600" dirty="0"/>
            </a:br>
            <a:r>
              <a:rPr lang="en-US" sz="2200" dirty="0">
                <a:solidFill>
                  <a:srgbClr val="0070C0"/>
                </a:solidFill>
              </a:rPr>
              <a:t>Federal section \ Income \ Enter Myself \ IRA/Pension Distributions (1099-R, 1099-SSA) \ Add or Edit a 1099-R \ Calculate Taxable Amount</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6" name="TextBox 35"/>
          <p:cNvSpPr txBox="1"/>
          <p:nvPr/>
        </p:nvSpPr>
        <p:spPr>
          <a:xfrm>
            <a:off x="3584031" y="1739047"/>
            <a:ext cx="5061863" cy="646331"/>
          </a:xfrm>
          <a:prstGeom prst="rect">
            <a:avLst/>
          </a:prstGeom>
          <a:solidFill>
            <a:schemeClr val="accent5">
              <a:lumMod val="75000"/>
            </a:schemeClr>
          </a:solidFill>
          <a:ln>
            <a:solidFill>
              <a:srgbClr val="002060"/>
            </a:solidFill>
          </a:ln>
        </p:spPr>
        <p:txBody>
          <a:bodyPr wrap="square" rtlCol="0">
            <a:spAutoFit/>
          </a:bodyPr>
          <a:lstStyle/>
          <a:p>
            <a:r>
              <a:rPr lang="en-US" b="1" dirty="0"/>
              <a:t>Click to figure out taxable amount using Simplified General Rule Worksheet</a:t>
            </a:r>
          </a:p>
        </p:txBody>
      </p:sp>
      <p:sp>
        <p:nvSpPr>
          <p:cNvPr id="39" name="Oval 5"/>
          <p:cNvSpPr>
            <a:spLocks noChangeArrowheads="1"/>
          </p:cNvSpPr>
          <p:nvPr/>
        </p:nvSpPr>
        <p:spPr bwMode="auto">
          <a:xfrm>
            <a:off x="7293429" y="2631050"/>
            <a:ext cx="1270000" cy="5063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5956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6" name="Content Placeholder 245775"/>
          <p:cNvPicPr>
            <a:picLocks noGrp="1" noChangeAspect="1"/>
          </p:cNvPicPr>
          <p:nvPr>
            <p:ph idx="1"/>
          </p:nvPr>
        </p:nvPicPr>
        <p:blipFill>
          <a:blip r:embed="rId3"/>
          <a:stretch>
            <a:fillRect/>
          </a:stretch>
        </p:blipFill>
        <p:spPr>
          <a:xfrm>
            <a:off x="725714" y="1600200"/>
            <a:ext cx="7184572" cy="4170557"/>
          </a:xfrm>
          <a:prstGeom prst="rect">
            <a:avLst/>
          </a:prstGeom>
        </p:spPr>
      </p:pic>
      <p:sp>
        <p:nvSpPr>
          <p:cNvPr id="512003" name="Title 1"/>
          <p:cNvSpPr>
            <a:spLocks noGrp="1"/>
          </p:cNvSpPr>
          <p:nvPr>
            <p:ph type="title"/>
          </p:nvPr>
        </p:nvSpPr>
        <p:spPr>
          <a:xfrm>
            <a:off x="622300" y="67022"/>
            <a:ext cx="8077200" cy="1340063"/>
          </a:xfrm>
        </p:spPr>
        <p:txBody>
          <a:bodyPr>
            <a:normAutofit fontScale="90000"/>
          </a:bodyPr>
          <a:lstStyle/>
          <a:p>
            <a:r>
              <a:rPr lang="en-US" altLang="en-US" sz="3100" dirty="0"/>
              <a:t>TS - Simplified General Rule Worksheet</a:t>
            </a:r>
            <a:br>
              <a:rPr lang="en-US" altLang="en-US" sz="3100" dirty="0"/>
            </a:br>
            <a:r>
              <a:rPr lang="en-US" altLang="en-US" sz="2200" dirty="0">
                <a:solidFill>
                  <a:srgbClr val="0070C0"/>
                </a:solidFill>
              </a:rPr>
              <a:t>Federal section \ Income \ Enter Myself \ IRA/Pension Distributions (1099-R, 1099-SSA) \ Add or Edit a 1099-R \ Calculate Taxable Amount \ Simplified General Rule Worksheet</a:t>
            </a:r>
            <a:endParaRPr lang="en-US" altLang="en-US" sz="2400" dirty="0">
              <a:solidFill>
                <a:srgbClr val="0070C0"/>
              </a:solidFill>
            </a:endParaRPr>
          </a:p>
        </p:txBody>
      </p:sp>
      <p:sp>
        <p:nvSpPr>
          <p:cNvPr id="245765" name="TextBox 2"/>
          <p:cNvSpPr txBox="1">
            <a:spLocks noChangeArrowheads="1"/>
          </p:cNvSpPr>
          <p:nvPr/>
        </p:nvSpPr>
        <p:spPr bwMode="auto">
          <a:xfrm>
            <a:off x="2425700" y="2222500"/>
            <a:ext cx="6261099" cy="369332"/>
          </a:xfrm>
          <a:prstGeom prst="rect">
            <a:avLst/>
          </a:prstGeom>
          <a:solidFill>
            <a:schemeClr val="accent5">
              <a:lumMod val="75000"/>
            </a:schemeClr>
          </a:solidFill>
          <a:ln w="9525">
            <a:solidFill>
              <a:srgbClr val="000000"/>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Cost basis when pay-outs started (from 1099-R Box 9b)</a:t>
            </a:r>
          </a:p>
        </p:txBody>
      </p:sp>
      <p:sp>
        <p:nvSpPr>
          <p:cNvPr id="204806" name="TextBox 4"/>
          <p:cNvSpPr txBox="1">
            <a:spLocks noChangeArrowheads="1"/>
          </p:cNvSpPr>
          <p:nvPr/>
        </p:nvSpPr>
        <p:spPr bwMode="auto">
          <a:xfrm>
            <a:off x="88899" y="5884166"/>
            <a:ext cx="8763000" cy="708025"/>
          </a:xfrm>
          <a:prstGeom prst="rect">
            <a:avLst/>
          </a:prstGeom>
          <a:solidFill>
            <a:schemeClr val="bg1"/>
          </a:solidFill>
          <a:ln w="9525">
            <a:noFill/>
            <a:miter lim="800000"/>
            <a:headEnd/>
            <a:tailEnd/>
          </a:ln>
        </p:spPr>
        <p:txBody>
          <a:bodyPr>
            <a:spAutoFit/>
          </a:bodyPr>
          <a:lstStyle/>
          <a:p>
            <a:pPr algn="ctr" eaLnBrk="1" hangingPunct="1">
              <a:defRPr/>
            </a:pPr>
            <a:r>
              <a:rPr lang="en-US" sz="2000" b="1" dirty="0">
                <a:solidFill>
                  <a:srgbClr val="FF0000"/>
                </a:solidFill>
                <a:latin typeface="Arial" charset="0"/>
              </a:rPr>
              <a:t>Use this worksheet  to determine taxable/nontaxable portion of retirement distribution</a:t>
            </a:r>
          </a:p>
        </p:txBody>
      </p:sp>
      <p:sp>
        <p:nvSpPr>
          <p:cNvPr id="244743" name="TextBox 5"/>
          <p:cNvSpPr txBox="1">
            <a:spLocks noChangeArrowheads="1"/>
          </p:cNvSpPr>
          <p:nvPr/>
        </p:nvSpPr>
        <p:spPr bwMode="auto">
          <a:xfrm>
            <a:off x="2070100" y="4896970"/>
            <a:ext cx="3670300" cy="369332"/>
          </a:xfrm>
          <a:prstGeom prst="rect">
            <a:avLst/>
          </a:prstGeom>
          <a:solidFill>
            <a:schemeClr val="accent5">
              <a:lumMod val="75000"/>
            </a:schemeClr>
          </a:solidFill>
          <a:ln w="9525">
            <a:solidFill>
              <a:schemeClr val="tx1"/>
            </a:solidFill>
            <a:miter lim="800000"/>
            <a:headEnd/>
            <a:tailEnd/>
          </a:ln>
        </p:spPr>
        <p:txBody>
          <a:bodyPr wrap="square">
            <a:spAutoFit/>
          </a:bodyPr>
          <a:lstStyle/>
          <a:p>
            <a:pPr eaLnBrk="1" hangingPunct="1">
              <a:defRPr/>
            </a:pPr>
            <a:r>
              <a:rPr lang="en-US" b="1" dirty="0">
                <a:latin typeface="Arial" charset="0"/>
              </a:rPr>
              <a:t># of months paid in current year</a:t>
            </a:r>
          </a:p>
        </p:txBody>
      </p:sp>
      <p:sp>
        <p:nvSpPr>
          <p:cNvPr id="13" name="TextBox 12"/>
          <p:cNvSpPr txBox="1"/>
          <p:nvPr/>
        </p:nvSpPr>
        <p:spPr>
          <a:xfrm>
            <a:off x="2086612" y="4125010"/>
            <a:ext cx="5651500"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Age when pay-outs started (not current age);</a:t>
            </a:r>
          </a:p>
          <a:p>
            <a:pPr eaLnBrk="1" hangingPunct="1">
              <a:defRPr/>
            </a:pPr>
            <a:r>
              <a:rPr lang="en-US" b="1" dirty="0">
                <a:latin typeface="Arial" charset="0"/>
              </a:rPr>
              <a:t>Add ages of spouses if joint or survivor annuity</a:t>
            </a:r>
          </a:p>
        </p:txBody>
      </p:sp>
      <p:sp>
        <p:nvSpPr>
          <p:cNvPr id="14" name="Oval 4"/>
          <p:cNvSpPr>
            <a:spLocks noChangeArrowheads="1"/>
          </p:cNvSpPr>
          <p:nvPr/>
        </p:nvSpPr>
        <p:spPr bwMode="auto">
          <a:xfrm>
            <a:off x="996044" y="4931211"/>
            <a:ext cx="439792" cy="3940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7" name="TextBox 16"/>
          <p:cNvSpPr txBox="1"/>
          <p:nvPr/>
        </p:nvSpPr>
        <p:spPr>
          <a:xfrm>
            <a:off x="1965776" y="5459417"/>
            <a:ext cx="4197349"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Amounts recovered in prior years</a:t>
            </a:r>
          </a:p>
        </p:txBody>
      </p:sp>
      <p:cxnSp>
        <p:nvCxnSpPr>
          <p:cNvPr id="22" name="Straight Arrow Connector 21"/>
          <p:cNvCxnSpPr/>
          <p:nvPr/>
        </p:nvCxnSpPr>
        <p:spPr bwMode="auto">
          <a:xfrm flipH="1">
            <a:off x="1843314" y="2413000"/>
            <a:ext cx="582388" cy="10886"/>
          </a:xfrm>
          <a:prstGeom prst="straightConnector1">
            <a:avLst/>
          </a:prstGeom>
          <a:noFill/>
          <a:ln w="38100" cap="flat" cmpd="sng" algn="ctr">
            <a:solidFill>
              <a:srgbClr val="FF0000"/>
            </a:solidFill>
            <a:prstDash val="solid"/>
            <a:round/>
            <a:headEnd type="none" w="med" len="med"/>
            <a:tailEnd type="triangle"/>
          </a:ln>
          <a:effectLst/>
        </p:spPr>
      </p:cxnSp>
      <p:sp>
        <p:nvSpPr>
          <p:cNvPr id="26" name="Oval 5"/>
          <p:cNvSpPr>
            <a:spLocks noChangeArrowheads="1"/>
          </p:cNvSpPr>
          <p:nvPr/>
        </p:nvSpPr>
        <p:spPr bwMode="auto">
          <a:xfrm>
            <a:off x="996044" y="2222500"/>
            <a:ext cx="84727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31" name="Straight Arrow Connector 30"/>
          <p:cNvCxnSpPr>
            <a:stCxn id="13" idx="1"/>
            <a:endCxn id="34" idx="6"/>
          </p:cNvCxnSpPr>
          <p:nvPr/>
        </p:nvCxnSpPr>
        <p:spPr bwMode="auto">
          <a:xfrm flipH="1">
            <a:off x="1627094" y="4448176"/>
            <a:ext cx="459518" cy="113746"/>
          </a:xfrm>
          <a:prstGeom prst="straightConnector1">
            <a:avLst/>
          </a:prstGeom>
          <a:noFill/>
          <a:ln w="38100" cap="flat" cmpd="sng" algn="ctr">
            <a:solidFill>
              <a:srgbClr val="FF0000"/>
            </a:solidFill>
            <a:prstDash val="solid"/>
            <a:round/>
            <a:headEnd type="none" w="med" len="med"/>
            <a:tailEnd type="triangle"/>
          </a:ln>
          <a:effectLst/>
        </p:spPr>
      </p:cxnSp>
      <p:sp>
        <p:nvSpPr>
          <p:cNvPr id="34" name="Oval 5"/>
          <p:cNvSpPr>
            <a:spLocks noChangeArrowheads="1"/>
          </p:cNvSpPr>
          <p:nvPr/>
        </p:nvSpPr>
        <p:spPr bwMode="auto">
          <a:xfrm>
            <a:off x="996044" y="4430712"/>
            <a:ext cx="631050" cy="26241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35" name="Straight Arrow Connector 34"/>
          <p:cNvCxnSpPr>
            <a:stCxn id="244743" idx="1"/>
          </p:cNvCxnSpPr>
          <p:nvPr/>
        </p:nvCxnSpPr>
        <p:spPr bwMode="auto">
          <a:xfrm flipH="1" flipV="1">
            <a:off x="1447800" y="5070912"/>
            <a:ext cx="622300" cy="10724"/>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a:stCxn id="17" idx="1"/>
            <a:endCxn id="53" idx="6"/>
          </p:cNvCxnSpPr>
          <p:nvPr/>
        </p:nvCxnSpPr>
        <p:spPr bwMode="auto">
          <a:xfrm flipH="1">
            <a:off x="1512206" y="5644083"/>
            <a:ext cx="453570" cy="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53" name="Oval 5"/>
          <p:cNvSpPr>
            <a:spLocks noChangeArrowheads="1"/>
          </p:cNvSpPr>
          <p:nvPr/>
        </p:nvSpPr>
        <p:spPr bwMode="auto">
          <a:xfrm>
            <a:off x="900953" y="5453583"/>
            <a:ext cx="611253"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7" name="Oval 5"/>
          <p:cNvSpPr>
            <a:spLocks noChangeArrowheads="1"/>
          </p:cNvSpPr>
          <p:nvPr/>
        </p:nvSpPr>
        <p:spPr bwMode="auto">
          <a:xfrm>
            <a:off x="725714" y="3160931"/>
            <a:ext cx="537029" cy="3492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 name="TextBox 58"/>
          <p:cNvSpPr txBox="1"/>
          <p:nvPr/>
        </p:nvSpPr>
        <p:spPr>
          <a:xfrm>
            <a:off x="2070100" y="3388506"/>
            <a:ext cx="3916457" cy="369332"/>
          </a:xfrm>
          <a:prstGeom prst="rect">
            <a:avLst/>
          </a:prstGeom>
          <a:solidFill>
            <a:schemeClr val="accent5">
              <a:lumMod val="75000"/>
            </a:schemeClr>
          </a:solidFill>
          <a:ln>
            <a:solidFill>
              <a:srgbClr val="002060"/>
            </a:solidFill>
          </a:ln>
        </p:spPr>
        <p:txBody>
          <a:bodyPr wrap="none" rtlCol="0">
            <a:spAutoFit/>
          </a:bodyPr>
          <a:lstStyle/>
          <a:p>
            <a:r>
              <a:rPr lang="en-US" b="1" dirty="0"/>
              <a:t>Check if joint or survivor annuity</a:t>
            </a:r>
          </a:p>
        </p:txBody>
      </p:sp>
      <p:cxnSp>
        <p:nvCxnSpPr>
          <p:cNvPr id="60" name="Straight Arrow Connector 59"/>
          <p:cNvCxnSpPr/>
          <p:nvPr/>
        </p:nvCxnSpPr>
        <p:spPr bwMode="auto">
          <a:xfrm flipH="1" flipV="1">
            <a:off x="1232636" y="3344417"/>
            <a:ext cx="837464" cy="37468"/>
          </a:xfrm>
          <a:prstGeom prst="straightConnector1">
            <a:avLst/>
          </a:prstGeom>
          <a:noFill/>
          <a:ln w="38100" cap="flat" cmpd="sng" algn="ctr">
            <a:solidFill>
              <a:srgbClr val="FF0000"/>
            </a:solidFill>
            <a:prstDash val="solid"/>
            <a:round/>
            <a:headEnd type="none" w="med" len="med"/>
            <a:tailEnd type="triangle"/>
          </a:ln>
          <a:effectLst/>
        </p:spPr>
      </p:cxnSp>
      <p:sp>
        <p:nvSpPr>
          <p:cNvPr id="245767" name="TextBox 245766"/>
          <p:cNvSpPr txBox="1"/>
          <p:nvPr/>
        </p:nvSpPr>
        <p:spPr>
          <a:xfrm>
            <a:off x="5203706" y="2746607"/>
            <a:ext cx="2472537" cy="369332"/>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b="1" dirty="0"/>
              <a:t>Annuity starting date</a:t>
            </a:r>
          </a:p>
        </p:txBody>
      </p:sp>
      <p:cxnSp>
        <p:nvCxnSpPr>
          <p:cNvPr id="52" name="Straight Arrow Connector 51"/>
          <p:cNvCxnSpPr/>
          <p:nvPr/>
        </p:nvCxnSpPr>
        <p:spPr bwMode="auto">
          <a:xfrm flipH="1">
            <a:off x="4470399" y="2946400"/>
            <a:ext cx="711201" cy="2231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3797483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ltLang="en-US" dirty="0"/>
              <a:t>Retirement Income Definitions</a:t>
            </a:r>
          </a:p>
        </p:txBody>
      </p:sp>
      <p:sp>
        <p:nvSpPr>
          <p:cNvPr id="471043" name="Rectangle 3"/>
          <p:cNvSpPr>
            <a:spLocks noGrp="1" noChangeArrowheads="1"/>
          </p:cNvSpPr>
          <p:nvPr>
            <p:ph idx="1"/>
          </p:nvPr>
        </p:nvSpPr>
        <p:spPr/>
        <p:txBody>
          <a:bodyPr>
            <a:normAutofit fontScale="92500" lnSpcReduction="10000"/>
          </a:bodyPr>
          <a:lstStyle/>
          <a:p>
            <a:pPr>
              <a:lnSpc>
                <a:spcPct val="80000"/>
              </a:lnSpc>
            </a:pPr>
            <a:r>
              <a:rPr lang="en-US" altLang="en-US" sz="2800" dirty="0"/>
              <a:t> </a:t>
            </a:r>
            <a:r>
              <a:rPr lang="en-US" altLang="en-US" sz="2800" u="sng" dirty="0"/>
              <a:t>Pension</a:t>
            </a:r>
            <a:r>
              <a:rPr lang="en-US" altLang="en-US" sz="2800" dirty="0"/>
              <a:t> (including 457 plans):  </a:t>
            </a:r>
          </a:p>
          <a:p>
            <a:pPr lvl="1">
              <a:lnSpc>
                <a:spcPct val="80000"/>
              </a:lnSpc>
            </a:pPr>
            <a:r>
              <a:rPr lang="en-US" altLang="en-US" sz="2400" dirty="0"/>
              <a:t>Periodic payments made to employee (or survivor) after retirement from work </a:t>
            </a:r>
          </a:p>
          <a:p>
            <a:pPr>
              <a:lnSpc>
                <a:spcPct val="80000"/>
              </a:lnSpc>
            </a:pPr>
            <a:r>
              <a:rPr lang="en-US" altLang="en-US" sz="2800" dirty="0"/>
              <a:t> </a:t>
            </a:r>
            <a:r>
              <a:rPr lang="en-US" altLang="en-US" sz="2800" u="sng" dirty="0"/>
              <a:t>Annuity:</a:t>
            </a:r>
            <a:r>
              <a:rPr lang="en-US" altLang="en-US" sz="2800" dirty="0"/>
              <a:t>  </a:t>
            </a:r>
          </a:p>
          <a:p>
            <a:pPr lvl="1">
              <a:lnSpc>
                <a:spcPct val="80000"/>
              </a:lnSpc>
            </a:pPr>
            <a:r>
              <a:rPr lang="en-US" altLang="en-US" sz="2400" dirty="0"/>
              <a:t> Payments received by taxpayer under contract from insurance company, trust company or individual</a:t>
            </a:r>
          </a:p>
          <a:p>
            <a:pPr>
              <a:lnSpc>
                <a:spcPct val="80000"/>
              </a:lnSpc>
            </a:pPr>
            <a:r>
              <a:rPr lang="en-US" altLang="en-US" sz="2800" dirty="0"/>
              <a:t> </a:t>
            </a:r>
            <a:r>
              <a:rPr lang="en-US" altLang="en-US" sz="2800" u="sng" dirty="0"/>
              <a:t>IRA </a:t>
            </a:r>
            <a:r>
              <a:rPr lang="en-US" altLang="en-US" sz="2800" dirty="0"/>
              <a:t>(Individual Retirement Account):  </a:t>
            </a:r>
          </a:p>
          <a:p>
            <a:pPr lvl="1">
              <a:lnSpc>
                <a:spcPct val="80000"/>
              </a:lnSpc>
            </a:pPr>
            <a:r>
              <a:rPr lang="en-US" altLang="en-US" sz="2400" dirty="0"/>
              <a:t> Self-managed personal tax-deferred savings plan</a:t>
            </a:r>
            <a:endParaRPr lang="en-US" altLang="en-US" sz="2000" dirty="0">
              <a:solidFill>
                <a:schemeClr val="accent2"/>
              </a:solidFill>
            </a:endParaRPr>
          </a:p>
          <a:p>
            <a:pPr>
              <a:lnSpc>
                <a:spcPct val="80000"/>
              </a:lnSpc>
            </a:pPr>
            <a:r>
              <a:rPr lang="en-US" altLang="en-US" sz="2800" dirty="0"/>
              <a:t> </a:t>
            </a:r>
            <a:r>
              <a:rPr lang="en-US" altLang="en-US" sz="2800" u="sng" dirty="0"/>
              <a:t>401k</a:t>
            </a:r>
            <a:r>
              <a:rPr lang="en-US" altLang="en-US" sz="2800" dirty="0"/>
              <a:t>: </a:t>
            </a:r>
          </a:p>
          <a:p>
            <a:pPr lvl="1">
              <a:lnSpc>
                <a:spcPct val="80000"/>
              </a:lnSpc>
            </a:pPr>
            <a:r>
              <a:rPr lang="en-US" altLang="en-US" sz="2400" dirty="0"/>
              <a:t> Employer sponsored &amp; managed tax-deferred retirement savings plan (Wages are still subject to SS &amp; Medicare Taxes)</a:t>
            </a:r>
          </a:p>
          <a:p>
            <a:pPr>
              <a:lnSpc>
                <a:spcPct val="80000"/>
              </a:lnSpc>
            </a:pPr>
            <a:r>
              <a:rPr lang="en-US" altLang="en-US" sz="2800" dirty="0"/>
              <a:t> </a:t>
            </a:r>
            <a:r>
              <a:rPr lang="en-US" altLang="en-US" sz="2800" u="sng" dirty="0"/>
              <a:t>403b</a:t>
            </a:r>
            <a:r>
              <a:rPr lang="en-US" altLang="en-US" sz="2800" dirty="0"/>
              <a:t>: </a:t>
            </a:r>
          </a:p>
          <a:p>
            <a:pPr lvl="1">
              <a:lnSpc>
                <a:spcPct val="80000"/>
              </a:lnSpc>
            </a:pPr>
            <a:r>
              <a:rPr lang="en-US" altLang="en-US" sz="2400" dirty="0"/>
              <a:t> Retirement savings plan for public education, some non-profit, cooperative hospital service organizations, and self-employed ministers</a:t>
            </a:r>
            <a:endParaRPr lang="en-US" altLang="en-US" sz="2400" u="sng" dirty="0"/>
          </a:p>
          <a:p>
            <a:pPr>
              <a:lnSpc>
                <a:spcPct val="80000"/>
              </a:lnSpc>
            </a:pPr>
            <a:endParaRPr lang="en-US" altLang="en-US" sz="2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dirty="0"/>
          </a:p>
        </p:txBody>
      </p:sp>
    </p:spTree>
    <p:extLst>
      <p:ext uri="{BB962C8B-B14F-4D97-AF65-F5344CB8AC3E}">
        <p14:creationId xmlns:p14="http://schemas.microsoft.com/office/powerpoint/2010/main" val="36443804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1"/>
          <p:cNvSpPr>
            <a:spLocks noGrp="1"/>
          </p:cNvSpPr>
          <p:nvPr>
            <p:ph type="title"/>
          </p:nvPr>
        </p:nvSpPr>
        <p:spPr/>
        <p:txBody>
          <a:bodyPr>
            <a:normAutofit/>
          </a:bodyPr>
          <a:lstStyle/>
          <a:p>
            <a:r>
              <a:rPr lang="en-US" altLang="en-US" dirty="0"/>
              <a:t>Simplified General Rules Worksheet - TS Tips</a:t>
            </a:r>
          </a:p>
        </p:txBody>
      </p:sp>
      <p:sp>
        <p:nvSpPr>
          <p:cNvPr id="3" name="Content Placeholder 2"/>
          <p:cNvSpPr>
            <a:spLocks noGrp="1"/>
          </p:cNvSpPr>
          <p:nvPr>
            <p:ph idx="1"/>
          </p:nvPr>
        </p:nvSpPr>
        <p:spPr/>
        <p:txBody>
          <a:bodyPr>
            <a:normAutofit fontScale="92500" lnSpcReduction="10000"/>
          </a:bodyPr>
          <a:lstStyle/>
          <a:p>
            <a:r>
              <a:rPr lang="en-US" dirty="0"/>
              <a:t> TaxSlayer populates gross distribution amount from 1099-R screen</a:t>
            </a:r>
          </a:p>
          <a:p>
            <a:r>
              <a:rPr lang="en-US" dirty="0"/>
              <a:t> Enter cost basis in plan when payouts started </a:t>
            </a:r>
          </a:p>
          <a:p>
            <a:pPr lvl="1"/>
            <a:r>
              <a:rPr lang="en-US" dirty="0"/>
              <a:t> From 1099-R Box 9b</a:t>
            </a:r>
          </a:p>
          <a:p>
            <a:r>
              <a:rPr lang="en-US" dirty="0"/>
              <a:t> Check joint or survivor annuity box if appropriate</a:t>
            </a:r>
          </a:p>
          <a:p>
            <a:r>
              <a:rPr lang="en-US" dirty="0"/>
              <a:t> Enter age of primary recipient at starting date of payouts (NOT current age) or enter combined ages if joint or survivor annuity</a:t>
            </a:r>
          </a:p>
          <a:p>
            <a:r>
              <a:rPr lang="en-US" dirty="0"/>
              <a:t> Enter # of months for which payments were received in current year</a:t>
            </a:r>
          </a:p>
          <a:p>
            <a:r>
              <a:rPr lang="en-US" dirty="0"/>
              <a:t> Enter amount received tax free in prior years </a:t>
            </a:r>
          </a:p>
          <a:p>
            <a:pPr lvl="1"/>
            <a:r>
              <a:rPr lang="en-US" dirty="0"/>
              <a:t> From last year’s return or taxpayer</a:t>
            </a:r>
          </a:p>
          <a:p>
            <a:pPr lvl="1"/>
            <a:r>
              <a:rPr lang="en-US" dirty="0"/>
              <a:t> If not known, multiply the monthly excludable amount that TaxSlayer calculates on this worksheet for the current tax year by the number of months pension was received prior to current year</a:t>
            </a:r>
          </a:p>
          <a:p>
            <a:endParaRPr lang="en-US" dirty="0"/>
          </a:p>
          <a:p>
            <a:endParaRPr lang="en-US" dirty="0"/>
          </a:p>
          <a:p>
            <a:pPr lvl="1"/>
            <a:endParaRPr lang="en-US" dirty="0"/>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30</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2486024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1"/>
          <p:cNvSpPr>
            <a:spLocks noGrp="1"/>
          </p:cNvSpPr>
          <p:nvPr>
            <p:ph type="title"/>
          </p:nvPr>
        </p:nvSpPr>
        <p:spPr/>
        <p:txBody>
          <a:bodyPr>
            <a:normAutofit/>
          </a:bodyPr>
          <a:lstStyle/>
          <a:p>
            <a:r>
              <a:rPr lang="en-US" altLang="en-US" dirty="0"/>
              <a:t>Simplified General Rules Worksheet - TS Tips</a:t>
            </a:r>
          </a:p>
        </p:txBody>
      </p:sp>
      <p:sp>
        <p:nvSpPr>
          <p:cNvPr id="3" name="Content Placeholder 2"/>
          <p:cNvSpPr>
            <a:spLocks noGrp="1"/>
          </p:cNvSpPr>
          <p:nvPr>
            <p:ph idx="1"/>
          </p:nvPr>
        </p:nvSpPr>
        <p:spPr/>
        <p:txBody>
          <a:bodyPr>
            <a:normAutofit/>
          </a:bodyPr>
          <a:lstStyle/>
          <a:p>
            <a:r>
              <a:rPr lang="en-US" dirty="0"/>
              <a:t> TaxSlayer calculates how much of distribution amount is taxable and populates Box 2a on 1099-R screen</a:t>
            </a:r>
          </a:p>
          <a:p>
            <a:r>
              <a:rPr lang="en-US" dirty="0"/>
              <a:t> TaxSlayer calculates remaining cost in pension or annuity for future years’ calculations </a:t>
            </a:r>
          </a:p>
          <a:p>
            <a:pPr lvl="1"/>
            <a:r>
              <a:rPr lang="en-US" dirty="0"/>
              <a:t> Amount of employee contributions still not recovered tax free </a:t>
            </a:r>
          </a:p>
          <a:p>
            <a:pPr lvl="1"/>
            <a:r>
              <a:rPr lang="en-US" dirty="0"/>
              <a:t> Once remaining cost reaches 0, all distributions are taxable (for pension pay-outs starting in 1986 or later) </a:t>
            </a:r>
          </a:p>
          <a:p>
            <a:r>
              <a:rPr lang="en-US" dirty="0"/>
              <a:t> TaxSlayer adds gross distribution amount to 1040 Line 16a and taxable amount to Line 16b</a:t>
            </a:r>
          </a:p>
          <a:p>
            <a:r>
              <a:rPr lang="en-US" dirty="0"/>
              <a:t> Simplified Method Worksheet is included in print package for taxpayer’s records (not e-filed to IRS)</a:t>
            </a:r>
          </a:p>
          <a:p>
            <a:endParaRPr lang="en-US" dirty="0"/>
          </a:p>
          <a:p>
            <a:endParaRPr lang="en-US" dirty="0"/>
          </a:p>
          <a:p>
            <a:endParaRPr lang="en-US" dirty="0"/>
          </a:p>
          <a:p>
            <a:endParaRPr lang="en-US" dirty="0"/>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31</a:t>
            </a:fld>
            <a:endParaRPr lang="en-US" dirty="0"/>
          </a:p>
        </p:txBody>
      </p:sp>
      <p:pic>
        <p:nvPicPr>
          <p:cNvPr id="9" name="Picture 8"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014147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12648" y="1600200"/>
            <a:ext cx="7428266" cy="4724400"/>
          </a:xfrm>
          <a:prstGeom prst="rect">
            <a:avLst/>
          </a:prstGeom>
        </p:spPr>
      </p:pic>
      <p:sp>
        <p:nvSpPr>
          <p:cNvPr id="512003" name="Title 1"/>
          <p:cNvSpPr>
            <a:spLocks noGrp="1"/>
          </p:cNvSpPr>
          <p:nvPr>
            <p:ph type="title"/>
          </p:nvPr>
        </p:nvSpPr>
        <p:spPr>
          <a:xfrm>
            <a:off x="621476" y="154379"/>
            <a:ext cx="8077200" cy="1143000"/>
          </a:xfrm>
        </p:spPr>
        <p:txBody>
          <a:bodyPr>
            <a:normAutofit fontScale="90000"/>
          </a:bodyPr>
          <a:lstStyle/>
          <a:p>
            <a:r>
              <a:rPr lang="en-US" altLang="en-US" sz="3100" dirty="0"/>
              <a:t>TS – Annuity/Pension Exclusion Calculator - Simplified General Rule Worksheet</a:t>
            </a:r>
            <a:br>
              <a:rPr lang="en-US" altLang="en-US" sz="3600" dirty="0"/>
            </a:br>
            <a:r>
              <a:rPr lang="en-US" sz="2400" dirty="0">
                <a:solidFill>
                  <a:srgbClr val="0070C0"/>
                </a:solidFill>
              </a:rPr>
              <a:t>Bogart Annuity Calculator / TaxPrep4Free.org Preparer page</a:t>
            </a:r>
            <a:endParaRPr lang="en-US" altLang="en-US" sz="24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29" name="TextBox 28"/>
          <p:cNvSpPr txBox="1"/>
          <p:nvPr/>
        </p:nvSpPr>
        <p:spPr>
          <a:xfrm>
            <a:off x="0" y="6258688"/>
            <a:ext cx="6951455"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002060"/>
                </a:solidFill>
              </a:rPr>
              <a:t>Manually enter taxable amount on 1099-R Box 2a in TaxSlayer</a:t>
            </a:r>
          </a:p>
        </p:txBody>
      </p:sp>
      <p:sp>
        <p:nvSpPr>
          <p:cNvPr id="11" name="Oval 4"/>
          <p:cNvSpPr>
            <a:spLocks noChangeArrowheads="1"/>
          </p:cNvSpPr>
          <p:nvPr/>
        </p:nvSpPr>
        <p:spPr bwMode="auto">
          <a:xfrm>
            <a:off x="1089857" y="5646057"/>
            <a:ext cx="2117799" cy="37572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4" name="Straight Arrow Connector 13"/>
          <p:cNvCxnSpPr>
            <a:endCxn id="11" idx="2"/>
          </p:cNvCxnSpPr>
          <p:nvPr/>
        </p:nvCxnSpPr>
        <p:spPr bwMode="auto">
          <a:xfrm flipV="1">
            <a:off x="306324" y="5833918"/>
            <a:ext cx="783533" cy="42477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434040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Title 1"/>
          <p:cNvSpPr>
            <a:spLocks noGrp="1"/>
          </p:cNvSpPr>
          <p:nvPr>
            <p:ph type="title"/>
          </p:nvPr>
        </p:nvSpPr>
        <p:spPr>
          <a:xfrm>
            <a:off x="621476" y="154379"/>
            <a:ext cx="8232238" cy="1208912"/>
          </a:xfrm>
        </p:spPr>
        <p:txBody>
          <a:bodyPr>
            <a:normAutofit fontScale="90000"/>
          </a:bodyPr>
          <a:lstStyle/>
          <a:p>
            <a:r>
              <a:rPr lang="en-US" altLang="en-US" sz="3100" dirty="0"/>
              <a:t>TS - Nontaxable Portion of Retirement Distribution – Simplified General Rule Worksheet </a:t>
            </a:r>
            <a:br>
              <a:rPr lang="en-US" altLang="en-US" sz="3100" dirty="0"/>
            </a:br>
            <a:r>
              <a:rPr lang="en-US" altLang="en-US" sz="2200" dirty="0">
                <a:solidFill>
                  <a:srgbClr val="0070C0"/>
                </a:solidFill>
              </a:rPr>
              <a:t>Bogart Annuity Calculator on TaxPrep4Free.org Preparer page</a:t>
            </a:r>
            <a:endParaRPr lang="en-US" altLang="en-US" sz="20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dirty="0"/>
          </a:p>
        </p:txBody>
      </p:sp>
      <p:pic>
        <p:nvPicPr>
          <p:cNvPr id="23" name="Picture 22"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
        <p:nvSpPr>
          <p:cNvPr id="29" name="TextBox 28"/>
          <p:cNvSpPr txBox="1"/>
          <p:nvPr/>
        </p:nvSpPr>
        <p:spPr>
          <a:xfrm>
            <a:off x="324464" y="6291345"/>
            <a:ext cx="8855429" cy="369332"/>
          </a:xfrm>
          <a:prstGeom prst="rect">
            <a:avLst/>
          </a:prstGeom>
          <a:noFill/>
          <a:ln>
            <a:noFill/>
          </a:ln>
        </p:spPr>
        <p:txBody>
          <a:bodyPr wrap="square" rtlCol="0">
            <a:spAutoFit/>
          </a:bodyPr>
          <a:lstStyle/>
          <a:p>
            <a:r>
              <a:rPr lang="en-US" b="1" dirty="0">
                <a:solidFill>
                  <a:srgbClr val="FF0000"/>
                </a:solidFill>
              </a:rPr>
              <a:t>Shows you amount of distribution that can be excluded from tax every year</a:t>
            </a:r>
          </a:p>
        </p:txBody>
      </p:sp>
      <p:sp>
        <p:nvSpPr>
          <p:cNvPr id="11" name="Oval 4"/>
          <p:cNvSpPr>
            <a:spLocks noChangeArrowheads="1"/>
          </p:cNvSpPr>
          <p:nvPr/>
        </p:nvSpPr>
        <p:spPr bwMode="auto">
          <a:xfrm>
            <a:off x="1089857" y="5646057"/>
            <a:ext cx="2117799" cy="37572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4"/>
          <a:stretch>
            <a:fillRect/>
          </a:stretch>
        </p:blipFill>
        <p:spPr>
          <a:xfrm>
            <a:off x="779489" y="1600200"/>
            <a:ext cx="6805534" cy="4724400"/>
          </a:xfrm>
          <a:prstGeom prst="rect">
            <a:avLst/>
          </a:prstGeom>
        </p:spPr>
      </p:pic>
      <p:sp>
        <p:nvSpPr>
          <p:cNvPr id="10" name="TextBox 9" descr="NJ (cont'd)" title="NJ (cont'd)">
            <a:extLst>
              <a:ext uri="{FF2B5EF4-FFF2-40B4-BE49-F238E27FC236}">
                <a16:creationId xmlns:a16="http://schemas.microsoft.com/office/drawing/2014/main" id="{3FF852A5-6620-4661-9765-8FCBE667E586}"/>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2834615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00200"/>
            <a:ext cx="7634514" cy="4724400"/>
          </a:xfrm>
          <a:prstGeom prst="rect">
            <a:avLst/>
          </a:prstGeom>
        </p:spPr>
      </p:pic>
      <p:sp>
        <p:nvSpPr>
          <p:cNvPr id="514051" name="Title 1"/>
          <p:cNvSpPr>
            <a:spLocks noGrp="1"/>
          </p:cNvSpPr>
          <p:nvPr>
            <p:ph type="title"/>
          </p:nvPr>
        </p:nvSpPr>
        <p:spPr>
          <a:xfrm>
            <a:off x="609600" y="182811"/>
            <a:ext cx="8318500" cy="1143000"/>
          </a:xfrm>
        </p:spPr>
        <p:txBody>
          <a:bodyPr>
            <a:normAutofit fontScale="90000"/>
          </a:bodyPr>
          <a:lstStyle/>
          <a:p>
            <a:r>
              <a:rPr lang="en-US" altLang="en-US" sz="3100" dirty="0"/>
              <a:t>TS – Taxable Amount of 1099-R Distribution Based on Simplified General Rule Worksheet</a:t>
            </a:r>
            <a:br>
              <a:rPr lang="en-US" altLang="en-US" sz="3100" dirty="0"/>
            </a:br>
            <a:r>
              <a:rPr lang="en-US" altLang="en-US" sz="1800" dirty="0">
                <a:solidFill>
                  <a:srgbClr val="0070C0"/>
                </a:solidFill>
              </a:rPr>
              <a:t>Federal section \ Income \ Enter Myself \ IRA/Pension Distributions (1099-R, 1099-SSA) \ Add or Edit a 1099-R</a:t>
            </a:r>
            <a:endParaRPr lang="en-US" altLang="en-US" sz="2400" dirty="0">
              <a:solidFill>
                <a:srgbClr val="0070C0"/>
              </a:solidFill>
            </a:endParaRPr>
          </a:p>
        </p:txBody>
      </p:sp>
      <p:sp>
        <p:nvSpPr>
          <p:cNvPr id="246789" name="TextBox 2"/>
          <p:cNvSpPr txBox="1">
            <a:spLocks noChangeArrowheads="1"/>
          </p:cNvSpPr>
          <p:nvPr/>
        </p:nvSpPr>
        <p:spPr bwMode="auto">
          <a:xfrm>
            <a:off x="2743200" y="5258571"/>
            <a:ext cx="5222522" cy="1477328"/>
          </a:xfrm>
          <a:prstGeom prst="rect">
            <a:avLst/>
          </a:prstGeom>
          <a:solidFill>
            <a:schemeClr val="accent5">
              <a:lumMod val="75000"/>
            </a:schemeClr>
          </a:solidFill>
          <a:ln w="9525">
            <a:solidFill>
              <a:srgbClr val="001132"/>
            </a:solidFill>
            <a:miter lim="800000"/>
            <a:headEnd/>
            <a:tailEnd/>
          </a:ln>
        </p:spPr>
        <p:txBody>
          <a:bodyPr wrap="square">
            <a:spAutoFit/>
          </a:bodyPr>
          <a:lstStyle/>
          <a:p>
            <a:pPr eaLnBrk="1" hangingPunct="1">
              <a:defRPr/>
            </a:pPr>
            <a:r>
              <a:rPr lang="en-US" b="1" dirty="0">
                <a:latin typeface="Arial" charset="0"/>
              </a:rPr>
              <a:t>Taxable amount of distribution</a:t>
            </a:r>
          </a:p>
          <a:p>
            <a:pPr eaLnBrk="1" hangingPunct="1">
              <a:defRPr/>
            </a:pPr>
            <a:r>
              <a:rPr lang="en-US" b="1" dirty="0">
                <a:latin typeface="Arial" charset="0"/>
              </a:rPr>
              <a:t>TaxSlayer populates based on Simplified General Rule Worksheet    OR</a:t>
            </a:r>
          </a:p>
          <a:p>
            <a:pPr eaLnBrk="1" hangingPunct="1">
              <a:defRPr/>
            </a:pPr>
            <a:r>
              <a:rPr lang="en-US" b="1" dirty="0">
                <a:latin typeface="Arial" charset="0"/>
              </a:rPr>
              <a:t>Counselor enters amount from Bogart calculator</a:t>
            </a:r>
          </a:p>
        </p:txBody>
      </p:sp>
      <p:sp>
        <p:nvSpPr>
          <p:cNvPr id="11" name="Oval 4"/>
          <p:cNvSpPr>
            <a:spLocks noChangeArrowheads="1"/>
          </p:cNvSpPr>
          <p:nvPr/>
        </p:nvSpPr>
        <p:spPr bwMode="auto">
          <a:xfrm>
            <a:off x="4496207" y="3188852"/>
            <a:ext cx="635000" cy="26503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Oval 4"/>
          <p:cNvSpPr>
            <a:spLocks noChangeArrowheads="1"/>
          </p:cNvSpPr>
          <p:nvPr/>
        </p:nvSpPr>
        <p:spPr bwMode="auto">
          <a:xfrm>
            <a:off x="5838371" y="3530084"/>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Rectangle 12"/>
          <p:cNvSpPr/>
          <p:nvPr/>
        </p:nvSpPr>
        <p:spPr>
          <a:xfrm>
            <a:off x="6208952" y="3084552"/>
            <a:ext cx="2185214"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Gross distribution</a:t>
            </a:r>
          </a:p>
        </p:txBody>
      </p:sp>
      <p:cxnSp>
        <p:nvCxnSpPr>
          <p:cNvPr id="17" name="Straight Arrow Connector 16"/>
          <p:cNvCxnSpPr/>
          <p:nvPr/>
        </p:nvCxnSpPr>
        <p:spPr bwMode="auto">
          <a:xfrm flipH="1" flipV="1">
            <a:off x="5131207" y="3269218"/>
            <a:ext cx="1102739" cy="40069"/>
          </a:xfrm>
          <a:prstGeom prst="straightConnector1">
            <a:avLst/>
          </a:prstGeom>
          <a:noFill/>
          <a:ln w="38100" cap="flat" cmpd="sng" algn="ctr">
            <a:solidFill>
              <a:srgbClr val="FF0000"/>
            </a:solidFill>
            <a:prstDash val="solid"/>
            <a:round/>
            <a:headEnd type="none" w="med" len="med"/>
            <a:tailEnd type="triangle"/>
          </a:ln>
          <a:effectLst/>
        </p:spPr>
      </p:cxnSp>
      <p:cxnSp>
        <p:nvCxnSpPr>
          <p:cNvPr id="20" name="Straight Arrow Connector 19"/>
          <p:cNvCxnSpPr>
            <a:endCxn id="12" idx="3"/>
          </p:cNvCxnSpPr>
          <p:nvPr/>
        </p:nvCxnSpPr>
        <p:spPr bwMode="auto">
          <a:xfrm flipV="1">
            <a:off x="4423228" y="3855288"/>
            <a:ext cx="1560213" cy="140328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34</a:t>
            </a:fld>
            <a:endParaRPr lang="en-US" dirty="0"/>
          </a:p>
        </p:txBody>
      </p:sp>
      <p:pic>
        <p:nvPicPr>
          <p:cNvPr id="14" name="Picture 13"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1735764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34081"/>
            <a:ext cx="7937500" cy="4790519"/>
          </a:xfrm>
          <a:prstGeom prst="rect">
            <a:avLst/>
          </a:prstGeom>
        </p:spPr>
      </p:pic>
      <p:sp>
        <p:nvSpPr>
          <p:cNvPr id="514051" name="Title 1"/>
          <p:cNvSpPr>
            <a:spLocks noGrp="1"/>
          </p:cNvSpPr>
          <p:nvPr>
            <p:ph type="title"/>
          </p:nvPr>
        </p:nvSpPr>
        <p:spPr>
          <a:xfrm>
            <a:off x="609600" y="277813"/>
            <a:ext cx="8318500" cy="1143000"/>
          </a:xfrm>
        </p:spPr>
        <p:txBody>
          <a:bodyPr>
            <a:normAutofit fontScale="90000"/>
          </a:bodyPr>
          <a:lstStyle/>
          <a:p>
            <a:r>
              <a:rPr lang="en-US" altLang="en-US" sz="4000" dirty="0"/>
              <a:t>TS - Retirement Income on 1040 Line 16</a:t>
            </a:r>
          </a:p>
        </p:txBody>
      </p:sp>
      <p:sp>
        <p:nvSpPr>
          <p:cNvPr id="246789" name="TextBox 2"/>
          <p:cNvSpPr txBox="1">
            <a:spLocks noChangeArrowheads="1"/>
          </p:cNvSpPr>
          <p:nvPr/>
        </p:nvSpPr>
        <p:spPr bwMode="auto">
          <a:xfrm>
            <a:off x="5140428" y="5174111"/>
            <a:ext cx="3644900" cy="369332"/>
          </a:xfrm>
          <a:prstGeom prst="rect">
            <a:avLst/>
          </a:prstGeom>
          <a:solidFill>
            <a:schemeClr val="accent5">
              <a:lumMod val="75000"/>
            </a:schemeClr>
          </a:solidFill>
          <a:ln w="9525">
            <a:solidFill>
              <a:srgbClr val="001132"/>
            </a:solidFill>
            <a:miter lim="800000"/>
            <a:headEnd/>
            <a:tailEnd/>
          </a:ln>
        </p:spPr>
        <p:txBody>
          <a:bodyPr wrap="square">
            <a:spAutoFit/>
          </a:bodyPr>
          <a:lstStyle/>
          <a:p>
            <a:pPr eaLnBrk="1" hangingPunct="1">
              <a:defRPr/>
            </a:pPr>
            <a:r>
              <a:rPr lang="en-US" b="1" dirty="0">
                <a:latin typeface="Arial" charset="0"/>
              </a:rPr>
              <a:t>Taxable amount of distribution</a:t>
            </a:r>
          </a:p>
        </p:txBody>
      </p:sp>
      <p:sp>
        <p:nvSpPr>
          <p:cNvPr id="11" name="Oval 4"/>
          <p:cNvSpPr>
            <a:spLocks noChangeArrowheads="1"/>
          </p:cNvSpPr>
          <p:nvPr/>
        </p:nvSpPr>
        <p:spPr bwMode="auto">
          <a:xfrm>
            <a:off x="4263718" y="6074795"/>
            <a:ext cx="812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Oval 4"/>
          <p:cNvSpPr>
            <a:spLocks noChangeArrowheads="1"/>
          </p:cNvSpPr>
          <p:nvPr/>
        </p:nvSpPr>
        <p:spPr bwMode="auto">
          <a:xfrm>
            <a:off x="7820331" y="6130590"/>
            <a:ext cx="810957" cy="30727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Rectangle 12"/>
          <p:cNvSpPr/>
          <p:nvPr/>
        </p:nvSpPr>
        <p:spPr>
          <a:xfrm>
            <a:off x="1478736" y="5673598"/>
            <a:ext cx="2185214"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Gross distribution</a:t>
            </a:r>
          </a:p>
        </p:txBody>
      </p:sp>
      <p:cxnSp>
        <p:nvCxnSpPr>
          <p:cNvPr id="17" name="Straight Arrow Connector 16"/>
          <p:cNvCxnSpPr>
            <a:endCxn id="11" idx="1"/>
          </p:cNvCxnSpPr>
          <p:nvPr/>
        </p:nvCxnSpPr>
        <p:spPr bwMode="auto">
          <a:xfrm>
            <a:off x="3641418" y="5935095"/>
            <a:ext cx="741332" cy="195496"/>
          </a:xfrm>
          <a:prstGeom prst="straightConnector1">
            <a:avLst/>
          </a:prstGeom>
          <a:noFill/>
          <a:ln w="38100" cap="flat" cmpd="sng" algn="ctr">
            <a:solidFill>
              <a:srgbClr val="FF0000"/>
            </a:solidFill>
            <a:prstDash val="solid"/>
            <a:round/>
            <a:headEnd type="none" w="med" len="med"/>
            <a:tailEnd type="triangle"/>
          </a:ln>
          <a:effectLst/>
        </p:spPr>
      </p:cxnSp>
      <p:cxnSp>
        <p:nvCxnSpPr>
          <p:cNvPr id="20" name="Straight Arrow Connector 19"/>
          <p:cNvCxnSpPr>
            <a:endCxn id="12" idx="2"/>
          </p:cNvCxnSpPr>
          <p:nvPr/>
        </p:nvCxnSpPr>
        <p:spPr bwMode="auto">
          <a:xfrm>
            <a:off x="6962878" y="5557012"/>
            <a:ext cx="857453" cy="727217"/>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dirty="0"/>
          </a:p>
        </p:txBody>
      </p:sp>
      <p:pic>
        <p:nvPicPr>
          <p:cNvPr id="14" name="Picture 13"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3166466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1" y="1530837"/>
            <a:ext cx="7288809" cy="4654063"/>
          </a:xfrm>
          <a:prstGeom prst="rect">
            <a:avLst/>
          </a:prstGeom>
        </p:spPr>
      </p:pic>
      <p:sp>
        <p:nvSpPr>
          <p:cNvPr id="514051" name="Title 1"/>
          <p:cNvSpPr>
            <a:spLocks noGrp="1"/>
          </p:cNvSpPr>
          <p:nvPr>
            <p:ph type="title"/>
          </p:nvPr>
        </p:nvSpPr>
        <p:spPr>
          <a:xfrm>
            <a:off x="609600" y="277813"/>
            <a:ext cx="8318500" cy="1143000"/>
          </a:xfrm>
        </p:spPr>
        <p:txBody>
          <a:bodyPr>
            <a:normAutofit fontScale="90000"/>
          </a:bodyPr>
          <a:lstStyle/>
          <a:p>
            <a:r>
              <a:rPr lang="en-US" altLang="en-US" sz="4000" dirty="0"/>
              <a:t>TS – Simplified Method Worksheet in PDF Packet for Taxpayer Records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dirty="0"/>
          </a:p>
        </p:txBody>
      </p:sp>
      <p:pic>
        <p:nvPicPr>
          <p:cNvPr id="14" name="Picture 13"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6" name="Oval 5"/>
          <p:cNvSpPr>
            <a:spLocks noChangeArrowheads="1"/>
          </p:cNvSpPr>
          <p:nvPr/>
        </p:nvSpPr>
        <p:spPr bwMode="auto">
          <a:xfrm>
            <a:off x="7416800" y="6007100"/>
            <a:ext cx="431800" cy="2921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9" name="TextBox 18"/>
          <p:cNvSpPr txBox="1"/>
          <p:nvPr/>
        </p:nvSpPr>
        <p:spPr>
          <a:xfrm>
            <a:off x="3505200" y="6108700"/>
            <a:ext cx="3313728" cy="369332"/>
          </a:xfrm>
          <a:prstGeom prst="rect">
            <a:avLst/>
          </a:prstGeom>
          <a:solidFill>
            <a:schemeClr val="accent5">
              <a:lumMod val="75000"/>
            </a:schemeClr>
          </a:solidFill>
          <a:ln>
            <a:solidFill>
              <a:srgbClr val="002060"/>
            </a:solidFill>
          </a:ln>
        </p:spPr>
        <p:txBody>
          <a:bodyPr wrap="none" rtlCol="0">
            <a:spAutoFit/>
          </a:bodyPr>
          <a:lstStyle/>
          <a:p>
            <a:r>
              <a:rPr lang="en-US" b="1" dirty="0"/>
              <a:t>Balance still to be recovered</a:t>
            </a:r>
          </a:p>
        </p:txBody>
      </p:sp>
      <p:cxnSp>
        <p:nvCxnSpPr>
          <p:cNvPr id="21" name="Straight Arrow Connector 20"/>
          <p:cNvCxnSpPr>
            <a:stCxn id="19" idx="3"/>
            <a:endCxn id="16" idx="2"/>
          </p:cNvCxnSpPr>
          <p:nvPr/>
        </p:nvCxnSpPr>
        <p:spPr bwMode="auto">
          <a:xfrm flipV="1">
            <a:off x="6818928" y="6153150"/>
            <a:ext cx="597872" cy="140216"/>
          </a:xfrm>
          <a:prstGeom prst="straightConnector1">
            <a:avLst/>
          </a:prstGeom>
          <a:noFill/>
          <a:ln w="38100" cap="flat" cmpd="sng" algn="ctr">
            <a:solidFill>
              <a:srgbClr val="FF0000"/>
            </a:solidFill>
            <a:prstDash val="solid"/>
            <a:round/>
            <a:headEnd type="none" w="med" len="med"/>
            <a:tailEnd type="triangle"/>
          </a:ln>
          <a:effectLst/>
        </p:spPr>
      </p:cxnSp>
      <p:sp>
        <p:nvSpPr>
          <p:cNvPr id="25" name="Oval 5"/>
          <p:cNvSpPr>
            <a:spLocks noChangeArrowheads="1"/>
          </p:cNvSpPr>
          <p:nvPr/>
        </p:nvSpPr>
        <p:spPr bwMode="auto">
          <a:xfrm>
            <a:off x="7378700" y="5778500"/>
            <a:ext cx="4572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1" name="TextBox 30"/>
          <p:cNvSpPr txBox="1"/>
          <p:nvPr/>
        </p:nvSpPr>
        <p:spPr>
          <a:xfrm>
            <a:off x="2051756" y="5352345"/>
            <a:ext cx="4634602" cy="646331"/>
          </a:xfrm>
          <a:prstGeom prst="rect">
            <a:avLst/>
          </a:prstGeom>
          <a:solidFill>
            <a:schemeClr val="accent5">
              <a:lumMod val="75000"/>
            </a:schemeClr>
          </a:solidFill>
          <a:ln>
            <a:solidFill>
              <a:srgbClr val="002060"/>
            </a:solidFill>
          </a:ln>
        </p:spPr>
        <p:txBody>
          <a:bodyPr wrap="none" rtlCol="0">
            <a:spAutoFit/>
          </a:bodyPr>
          <a:lstStyle/>
          <a:p>
            <a:r>
              <a:rPr lang="en-US" b="1" dirty="0"/>
              <a:t>Amount recovered through current year;</a:t>
            </a:r>
          </a:p>
          <a:p>
            <a:r>
              <a:rPr lang="en-US" b="1" dirty="0"/>
              <a:t>needed for next year’s worksheet</a:t>
            </a:r>
          </a:p>
        </p:txBody>
      </p:sp>
      <p:cxnSp>
        <p:nvCxnSpPr>
          <p:cNvPr id="32" name="Straight Arrow Connector 31"/>
          <p:cNvCxnSpPr>
            <a:endCxn id="25" idx="2"/>
          </p:cNvCxnSpPr>
          <p:nvPr/>
        </p:nvCxnSpPr>
        <p:spPr bwMode="auto">
          <a:xfrm>
            <a:off x="6649156" y="5825068"/>
            <a:ext cx="729544" cy="67732"/>
          </a:xfrm>
          <a:prstGeom prst="straightConnector1">
            <a:avLst/>
          </a:prstGeom>
          <a:noFill/>
          <a:ln w="38100" cap="flat" cmpd="sng" algn="ctr">
            <a:solidFill>
              <a:srgbClr val="FF0000"/>
            </a:solidFill>
            <a:prstDash val="solid"/>
            <a:round/>
            <a:headEnd type="none" w="med" len="med"/>
            <a:tailEnd type="triangle"/>
          </a:ln>
          <a:effectLst/>
        </p:spPr>
      </p:cxnSp>
      <p:sp>
        <p:nvSpPr>
          <p:cNvPr id="22" name="TextBox 21"/>
          <p:cNvSpPr txBox="1"/>
          <p:nvPr/>
        </p:nvSpPr>
        <p:spPr>
          <a:xfrm>
            <a:off x="4564467" y="2706703"/>
            <a:ext cx="2185214" cy="369332"/>
          </a:xfrm>
          <a:prstGeom prst="rect">
            <a:avLst/>
          </a:prstGeom>
          <a:solidFill>
            <a:schemeClr val="accent5">
              <a:lumMod val="75000"/>
            </a:schemeClr>
          </a:solidFill>
          <a:ln>
            <a:solidFill>
              <a:srgbClr val="002060"/>
            </a:solidFill>
          </a:ln>
        </p:spPr>
        <p:txBody>
          <a:bodyPr wrap="none" rtlCol="0">
            <a:spAutoFit/>
          </a:bodyPr>
          <a:lstStyle/>
          <a:p>
            <a:r>
              <a:rPr lang="en-US" b="1" dirty="0"/>
              <a:t>Gross distribution</a:t>
            </a:r>
          </a:p>
        </p:txBody>
      </p:sp>
      <p:sp>
        <p:nvSpPr>
          <p:cNvPr id="23" name="Oval 5"/>
          <p:cNvSpPr>
            <a:spLocks noChangeArrowheads="1"/>
          </p:cNvSpPr>
          <p:nvPr/>
        </p:nvSpPr>
        <p:spPr bwMode="auto">
          <a:xfrm>
            <a:off x="7329311" y="2706704"/>
            <a:ext cx="519289" cy="24394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4" name="Line 10"/>
          <p:cNvSpPr>
            <a:spLocks noChangeShapeType="1"/>
          </p:cNvSpPr>
          <p:nvPr/>
        </p:nvSpPr>
        <p:spPr bwMode="auto">
          <a:xfrm flipV="1">
            <a:off x="6722532" y="2891369"/>
            <a:ext cx="62653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6" name="TextBox 25"/>
          <p:cNvSpPr txBox="1"/>
          <p:nvPr/>
        </p:nvSpPr>
        <p:spPr>
          <a:xfrm>
            <a:off x="5667022" y="4605867"/>
            <a:ext cx="1924438" cy="369332"/>
          </a:xfrm>
          <a:prstGeom prst="rect">
            <a:avLst/>
          </a:prstGeom>
          <a:solidFill>
            <a:schemeClr val="accent5">
              <a:lumMod val="75000"/>
            </a:schemeClr>
          </a:solidFill>
          <a:ln>
            <a:solidFill>
              <a:srgbClr val="002060"/>
            </a:solidFill>
          </a:ln>
        </p:spPr>
        <p:txBody>
          <a:bodyPr wrap="none" rtlCol="0">
            <a:spAutoFit/>
          </a:bodyPr>
          <a:lstStyle/>
          <a:p>
            <a:r>
              <a:rPr lang="en-US" b="1" dirty="0"/>
              <a:t>Taxable amount</a:t>
            </a:r>
          </a:p>
        </p:txBody>
      </p:sp>
      <p:sp>
        <p:nvSpPr>
          <p:cNvPr id="27" name="Oval 5"/>
          <p:cNvSpPr>
            <a:spLocks noChangeArrowheads="1"/>
          </p:cNvSpPr>
          <p:nvPr/>
        </p:nvSpPr>
        <p:spPr bwMode="auto">
          <a:xfrm>
            <a:off x="7292622" y="5111997"/>
            <a:ext cx="605788" cy="29538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8" name="Line 10"/>
          <p:cNvSpPr>
            <a:spLocks noChangeShapeType="1"/>
          </p:cNvSpPr>
          <p:nvPr/>
        </p:nvSpPr>
        <p:spPr bwMode="auto">
          <a:xfrm>
            <a:off x="6609645" y="4989689"/>
            <a:ext cx="705555" cy="203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7253376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a:xfrm>
            <a:off x="609600" y="277813"/>
            <a:ext cx="8305800" cy="1143000"/>
          </a:xfrm>
        </p:spPr>
        <p:txBody>
          <a:bodyPr>
            <a:normAutofit fontScale="90000"/>
          </a:bodyPr>
          <a:lstStyle/>
          <a:p>
            <a:r>
              <a:rPr lang="en-US" altLang="en-US" sz="3600" dirty="0"/>
              <a:t>1099 Distributions – Exclusions from Taxable Income</a:t>
            </a:r>
          </a:p>
        </p:txBody>
      </p:sp>
      <p:sp>
        <p:nvSpPr>
          <p:cNvPr id="3" name="Content Placeholder 2"/>
          <p:cNvSpPr>
            <a:spLocks noGrp="1"/>
          </p:cNvSpPr>
          <p:nvPr>
            <p:ph idx="1"/>
          </p:nvPr>
        </p:nvSpPr>
        <p:spPr>
          <a:xfrm>
            <a:off x="609600" y="1524000"/>
            <a:ext cx="8077200" cy="4800600"/>
          </a:xfrm>
        </p:spPr>
        <p:txBody>
          <a:bodyPr>
            <a:normAutofit/>
          </a:bodyPr>
          <a:lstStyle/>
          <a:p>
            <a:pPr>
              <a:defRPr/>
            </a:pPr>
            <a:r>
              <a:rPr lang="en-US" sz="2800" dirty="0"/>
              <a:t> Certain types of  distributions of retirement income may be excluded from taxable income</a:t>
            </a:r>
          </a:p>
          <a:p>
            <a:pPr lvl="1">
              <a:defRPr/>
            </a:pPr>
            <a:r>
              <a:rPr lang="en-US" sz="2500" dirty="0"/>
              <a:t> Rollovers  </a:t>
            </a:r>
          </a:p>
          <a:p>
            <a:pPr lvl="1">
              <a:defRPr/>
            </a:pPr>
            <a:r>
              <a:rPr lang="en-US" sz="2500" dirty="0"/>
              <a:t> Public safety officer accident/health/long-term care insurance premiums </a:t>
            </a:r>
          </a:p>
          <a:p>
            <a:pPr lvl="1">
              <a:defRPr/>
            </a:pPr>
            <a:r>
              <a:rPr lang="en-US" sz="2500" dirty="0"/>
              <a:t> Tax-free exchanges</a:t>
            </a:r>
          </a:p>
          <a:p>
            <a:pPr lvl="2">
              <a:defRPr/>
            </a:pPr>
            <a:r>
              <a:rPr lang="en-US" sz="2200" dirty="0"/>
              <a:t>E.g. – Return of contributions paid into an annuity</a:t>
            </a:r>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a:defRPr/>
            </a:pPr>
            <a:endParaRPr lang="en-US" sz="2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37</a:t>
            </a:fld>
            <a:endParaRPr lang="en-US" dirty="0"/>
          </a:p>
        </p:txBody>
      </p:sp>
    </p:spTree>
    <p:extLst>
      <p:ext uri="{BB962C8B-B14F-4D97-AF65-F5344CB8AC3E}">
        <p14:creationId xmlns:p14="http://schemas.microsoft.com/office/powerpoint/2010/main" val="12088000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dirty="0"/>
              <a:t>Rollovers</a:t>
            </a:r>
          </a:p>
        </p:txBody>
      </p:sp>
      <p:sp>
        <p:nvSpPr>
          <p:cNvPr id="3" name="Content Placeholder 2"/>
          <p:cNvSpPr>
            <a:spLocks noGrp="1"/>
          </p:cNvSpPr>
          <p:nvPr>
            <p:ph idx="1"/>
          </p:nvPr>
        </p:nvSpPr>
        <p:spPr/>
        <p:txBody>
          <a:bodyPr>
            <a:normAutofit/>
          </a:bodyPr>
          <a:lstStyle/>
          <a:p>
            <a:r>
              <a:rPr lang="en-US" dirty="0"/>
              <a:t> Money transferred from one tax-deferred account into another (e.g. – 401k to IRA or IRA to another IRA)</a:t>
            </a:r>
          </a:p>
          <a:p>
            <a:r>
              <a:rPr lang="en-US" dirty="0"/>
              <a:t> Entries on tax documents and treatment in TaxSlayer depend upon circumstances of transfer</a:t>
            </a:r>
          </a:p>
          <a:p>
            <a:r>
              <a:rPr lang="en-US" dirty="0"/>
              <a:t> Counselor needs to fully understand what occurred</a:t>
            </a:r>
          </a:p>
          <a:p>
            <a:r>
              <a:rPr lang="en-US" dirty="0"/>
              <a:t> Three common scenarios we see</a:t>
            </a:r>
          </a:p>
          <a:p>
            <a:pPr lvl="1"/>
            <a:r>
              <a:rPr lang="en-US" dirty="0"/>
              <a:t> Direct IRA trustee-to-trustee transfer </a:t>
            </a:r>
          </a:p>
          <a:p>
            <a:pPr lvl="1"/>
            <a:r>
              <a:rPr lang="en-US" dirty="0"/>
              <a:t> Direct rollover from a qualified retirement plan (Taxpayer does not receive money)</a:t>
            </a:r>
          </a:p>
          <a:p>
            <a:pPr lvl="1"/>
            <a:r>
              <a:rPr lang="en-US" dirty="0"/>
              <a:t> 60-day indirect rollover (Taxpayer receives money)</a:t>
            </a:r>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38</a:t>
            </a:fld>
            <a:endParaRPr lang="en-US" dirty="0"/>
          </a:p>
        </p:txBody>
      </p:sp>
    </p:spTree>
    <p:extLst>
      <p:ext uri="{BB962C8B-B14F-4D97-AF65-F5344CB8AC3E}">
        <p14:creationId xmlns:p14="http://schemas.microsoft.com/office/powerpoint/2010/main" val="17202885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p:nvPr>
        </p:nvSpPr>
        <p:spPr/>
        <p:txBody>
          <a:bodyPr>
            <a:normAutofit/>
          </a:bodyPr>
          <a:lstStyle/>
          <a:p>
            <a:r>
              <a:rPr lang="en-US" altLang="en-US" dirty="0"/>
              <a:t>Direct IRA Trustee-to-Trustee Transfer</a:t>
            </a:r>
          </a:p>
        </p:txBody>
      </p:sp>
      <p:sp>
        <p:nvSpPr>
          <p:cNvPr id="524291" name="Content Placeholder 2"/>
          <p:cNvSpPr>
            <a:spLocks noGrp="1"/>
          </p:cNvSpPr>
          <p:nvPr>
            <p:ph idx="1"/>
          </p:nvPr>
        </p:nvSpPr>
        <p:spPr/>
        <p:txBody>
          <a:bodyPr>
            <a:normAutofit lnSpcReduction="10000"/>
          </a:bodyPr>
          <a:lstStyle/>
          <a:p>
            <a:r>
              <a:rPr lang="en-US" altLang="en-US" dirty="0"/>
              <a:t> Transfer of assets from IRA under one trustee to IRA under a different trustee without taxpayer ever taking control of money</a:t>
            </a:r>
          </a:p>
          <a:p>
            <a:pPr lvl="1"/>
            <a:r>
              <a:rPr lang="en-US" altLang="en-US" dirty="0"/>
              <a:t> No limit on how many can be done in one year since not officially considered a rollover</a:t>
            </a:r>
          </a:p>
          <a:p>
            <a:r>
              <a:rPr lang="en-US" altLang="en-US" dirty="0"/>
              <a:t> Can be done electronically (receiving trustee requests from original trustee) or distribution check can be issued in name of receiving trustee (not in taxpayer’s name)</a:t>
            </a:r>
          </a:p>
          <a:p>
            <a:r>
              <a:rPr lang="en-US" altLang="en-US" dirty="0"/>
              <a:t> Not reported on 1099-R</a:t>
            </a:r>
          </a:p>
          <a:p>
            <a:r>
              <a:rPr lang="en-US" altLang="en-US" dirty="0"/>
              <a:t> Not a taxable event; nothing in TaxSlayer</a:t>
            </a:r>
          </a:p>
          <a:p>
            <a:r>
              <a:rPr lang="en-US" altLang="en-US" dirty="0"/>
              <a:t> Receiving trustee does not issue a Form 5498 to show how much was received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dirty="0"/>
          </a:p>
        </p:txBody>
      </p:sp>
    </p:spTree>
    <p:extLst>
      <p:ext uri="{BB962C8B-B14F-4D97-AF65-F5344CB8AC3E}">
        <p14:creationId xmlns:p14="http://schemas.microsoft.com/office/powerpoint/2010/main" val="603138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ltLang="en-US" sz="3800" dirty="0"/>
              <a:t>IRAs – Individual Retirement Accounts</a:t>
            </a:r>
          </a:p>
        </p:txBody>
      </p:sp>
      <p:sp>
        <p:nvSpPr>
          <p:cNvPr id="473091" name="Rectangle 3"/>
          <p:cNvSpPr>
            <a:spLocks noGrp="1" noChangeArrowheads="1"/>
          </p:cNvSpPr>
          <p:nvPr>
            <p:ph idx="1"/>
          </p:nvPr>
        </p:nvSpPr>
        <p:spPr>
          <a:xfrm>
            <a:off x="609600" y="1524000"/>
            <a:ext cx="8077200" cy="4800600"/>
          </a:xfrm>
        </p:spPr>
        <p:txBody>
          <a:bodyPr>
            <a:normAutofit lnSpcReduction="10000"/>
          </a:bodyPr>
          <a:lstStyle/>
          <a:p>
            <a:r>
              <a:rPr lang="en-US" altLang="en-US" sz="3000" dirty="0"/>
              <a:t> Different types of IRAs</a:t>
            </a:r>
          </a:p>
          <a:p>
            <a:pPr lvl="1"/>
            <a:r>
              <a:rPr lang="en-US" altLang="en-US" sz="3000" dirty="0"/>
              <a:t> Traditional IRA</a:t>
            </a:r>
            <a:endParaRPr lang="en-US" altLang="en-US" sz="2600" dirty="0"/>
          </a:p>
          <a:p>
            <a:pPr marL="1187450" lvl="2" indent="-273050">
              <a:buFont typeface="Wingdings" panose="05000000000000000000" pitchFamily="2" charset="2"/>
              <a:buChar char="§"/>
            </a:pPr>
            <a:r>
              <a:rPr lang="en-US" altLang="en-US" sz="2600" dirty="0"/>
              <a:t>IRA with deductible contributions</a:t>
            </a:r>
          </a:p>
          <a:p>
            <a:pPr marL="1187450" lvl="2" indent="-273050">
              <a:buFont typeface="Wingdings" panose="05000000000000000000" pitchFamily="2" charset="2"/>
              <a:buChar char="§"/>
            </a:pPr>
            <a:r>
              <a:rPr lang="en-US" altLang="en-US" sz="2600" dirty="0"/>
              <a:t>IRA with non-deductible contributions</a:t>
            </a:r>
          </a:p>
          <a:p>
            <a:pPr lvl="1"/>
            <a:r>
              <a:rPr lang="en-US" altLang="en-US" sz="3000" dirty="0"/>
              <a:t> Roth IRA</a:t>
            </a:r>
          </a:p>
          <a:p>
            <a:pPr lvl="1"/>
            <a:r>
              <a:rPr lang="en-US" altLang="en-US" sz="3000" dirty="0"/>
              <a:t> Simple IRA (Savings Incentive Match Plans for Employees)   </a:t>
            </a:r>
            <a:r>
              <a:rPr lang="en-US" altLang="en-US" sz="3000" dirty="0">
                <a:solidFill>
                  <a:srgbClr val="FF0000"/>
                </a:solidFill>
              </a:rPr>
              <a:t>Out of Scope when contributions are made</a:t>
            </a:r>
            <a:endParaRPr lang="en-US" altLang="en-US" sz="3000" dirty="0"/>
          </a:p>
          <a:p>
            <a:pPr lvl="1"/>
            <a:r>
              <a:rPr lang="en-US" altLang="en-US" sz="3000" dirty="0"/>
              <a:t> SEP IRA (Simplified Employee Pension) </a:t>
            </a:r>
            <a:r>
              <a:rPr lang="en-US" altLang="en-US" sz="3000" dirty="0">
                <a:solidFill>
                  <a:srgbClr val="FF0000"/>
                </a:solidFill>
              </a:rPr>
              <a:t>Out of Scope when contributions are made </a:t>
            </a:r>
          </a:p>
          <a:p>
            <a:pPr lvl="1">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dirty="0"/>
          </a:p>
        </p:txBody>
      </p:sp>
    </p:spTree>
    <p:extLst>
      <p:ext uri="{BB962C8B-B14F-4D97-AF65-F5344CB8AC3E}">
        <p14:creationId xmlns:p14="http://schemas.microsoft.com/office/powerpoint/2010/main" val="45789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lstStyle/>
          <a:p>
            <a:r>
              <a:rPr lang="en-US" altLang="en-US" sz="3400" dirty="0"/>
              <a:t>Direct Rollover from a Qualified Retirement Plan (Taxpayer Does Not Receive Money)</a:t>
            </a:r>
          </a:p>
        </p:txBody>
      </p:sp>
      <p:sp>
        <p:nvSpPr>
          <p:cNvPr id="526339" name="Content Placeholder 2"/>
          <p:cNvSpPr>
            <a:spLocks noGrp="1"/>
          </p:cNvSpPr>
          <p:nvPr>
            <p:ph idx="1"/>
          </p:nvPr>
        </p:nvSpPr>
        <p:spPr/>
        <p:txBody>
          <a:bodyPr>
            <a:normAutofit fontScale="85000" lnSpcReduction="20000"/>
          </a:bodyPr>
          <a:lstStyle/>
          <a:p>
            <a:r>
              <a:rPr lang="en-US" altLang="en-US" sz="2800" dirty="0"/>
              <a:t> Transfer of assets from a qualified retirement plan (e.g. – 401k) into an IRA (or another qualified retirement plan) -  Taxpayer does not receive money</a:t>
            </a:r>
          </a:p>
          <a:p>
            <a:r>
              <a:rPr lang="en-US" altLang="en-US" sz="2800" dirty="0"/>
              <a:t> Reported on 1099-R with Code G in Box 7</a:t>
            </a:r>
          </a:p>
          <a:p>
            <a:pPr lvl="1"/>
            <a:r>
              <a:rPr lang="en-US" altLang="en-US" sz="2400" dirty="0"/>
              <a:t> </a:t>
            </a:r>
            <a:r>
              <a:rPr lang="en-US" altLang="en-US" sz="2600" dirty="0"/>
              <a:t>Enter 1099-R in TaxSlayer as normal</a:t>
            </a:r>
          </a:p>
          <a:p>
            <a:pPr lvl="1"/>
            <a:r>
              <a:rPr lang="en-US" altLang="en-US" sz="2600" dirty="0"/>
              <a:t> Enter 0 as taxable amount in Box 2a</a:t>
            </a:r>
          </a:p>
          <a:p>
            <a:pPr lvl="1"/>
            <a:r>
              <a:rPr lang="en-US" altLang="en-US" sz="2600" dirty="0"/>
              <a:t> Check box that says, “</a:t>
            </a:r>
            <a:r>
              <a:rPr lang="en-US" sz="2600" dirty="0"/>
              <a:t>Check here if all/part of the distribution was rolled over, and enter the rollover amount”</a:t>
            </a:r>
          </a:p>
          <a:p>
            <a:pPr lvl="1"/>
            <a:r>
              <a:rPr lang="en-US" altLang="en-US" sz="2600" dirty="0"/>
              <a:t> Enter the amount rolled over.  TaxSlayer will not include that amount on 1040 Line 16 as taxable</a:t>
            </a:r>
          </a:p>
          <a:p>
            <a:r>
              <a:rPr lang="en-US" altLang="en-US" sz="2800" dirty="0"/>
              <a:t> Form 5498 may be issued by receiving plan with amount received in Box 2</a:t>
            </a:r>
          </a:p>
          <a:p>
            <a:pPr lvl="1"/>
            <a:r>
              <a:rPr lang="en-US" altLang="en-US" sz="2400" dirty="0"/>
              <a:t> </a:t>
            </a:r>
            <a:r>
              <a:rPr lang="en-US" altLang="en-US" sz="2600" dirty="0"/>
              <a:t>Do nothing with Form 5498 in TaxSlayer</a:t>
            </a:r>
          </a:p>
          <a:p>
            <a:pPr>
              <a:buFont typeface="Wingdings" panose="05000000000000000000" pitchFamily="2" charset="2"/>
              <a:buNone/>
            </a:pPr>
            <a:r>
              <a:rPr lang="en-US" altLang="en-US" sz="2800" dirty="0"/>
              <a:t>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dirty="0"/>
          </a:p>
        </p:txBody>
      </p:sp>
    </p:spTree>
    <p:extLst>
      <p:ext uri="{BB962C8B-B14F-4D97-AF65-F5344CB8AC3E}">
        <p14:creationId xmlns:p14="http://schemas.microsoft.com/office/powerpoint/2010/main" val="11073677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a:bodyPr>
          <a:lstStyle/>
          <a:p>
            <a:r>
              <a:rPr lang="en-US" altLang="en-US" dirty="0"/>
              <a:t>Indirect 60-Day IRA Rollover (Taxpayer Receives Money)</a:t>
            </a:r>
            <a:endParaRPr lang="en-US" altLang="en-US" sz="3200" dirty="0"/>
          </a:p>
        </p:txBody>
      </p:sp>
      <p:sp>
        <p:nvSpPr>
          <p:cNvPr id="528387" name="Content Placeholder 2"/>
          <p:cNvSpPr>
            <a:spLocks noGrp="1"/>
          </p:cNvSpPr>
          <p:nvPr>
            <p:ph idx="1"/>
          </p:nvPr>
        </p:nvSpPr>
        <p:spPr>
          <a:xfrm>
            <a:off x="609600" y="1555844"/>
            <a:ext cx="8302388" cy="4768755"/>
          </a:xfrm>
        </p:spPr>
        <p:txBody>
          <a:bodyPr>
            <a:normAutofit fontScale="25000" lnSpcReduction="20000"/>
          </a:bodyPr>
          <a:lstStyle/>
          <a:p>
            <a:r>
              <a:rPr lang="en-US" altLang="en-US" sz="12400" dirty="0"/>
              <a:t> </a:t>
            </a:r>
            <a:r>
              <a:rPr lang="en-US" altLang="en-US" sz="11200" dirty="0"/>
              <a:t>Assets in IRA are liquidated, check made out to taxpayer, funds are re-deposited with another trustee </a:t>
            </a:r>
          </a:p>
          <a:p>
            <a:r>
              <a:rPr lang="en-US" altLang="en-US" sz="11200" dirty="0"/>
              <a:t> Original trustee reports distribution on 1099-R as a normal distribution since it does not know what taxpayer will do with the money</a:t>
            </a:r>
          </a:p>
          <a:p>
            <a:r>
              <a:rPr lang="en-US" altLang="en-US" sz="11200" dirty="0"/>
              <a:t> If re-deposited in another IRA within 60 days, considered non-taxable</a:t>
            </a:r>
          </a:p>
          <a:p>
            <a:r>
              <a:rPr lang="en-US" altLang="en-US" sz="11200" dirty="0"/>
              <a:t> Can </a:t>
            </a:r>
            <a:r>
              <a:rPr lang="en-US" sz="11200" dirty="0"/>
              <a:t>make only one rollover from one IRA to another  or one Roth IRA to another Roth IRA in any 12-month period, regardless of the number of IRAs owned</a:t>
            </a:r>
          </a:p>
          <a:p>
            <a:pPr marL="557212" lvl="2" indent="-257175">
              <a:buSzPct val="90000"/>
            </a:pPr>
            <a:r>
              <a:rPr lang="en-US" altLang="en-US" sz="9600" dirty="0"/>
              <a:t> </a:t>
            </a:r>
            <a:r>
              <a:rPr lang="en-US" sz="9600" dirty="0"/>
              <a:t>If more than one rollover, distributions after first become taxable. May incur 10% early withdrawal penalty </a:t>
            </a:r>
          </a:p>
          <a:p>
            <a:endParaRPr lang="en-US" sz="12400" dirty="0"/>
          </a:p>
          <a:p>
            <a:pPr lvl="1"/>
            <a:endParaRPr lang="en-US" sz="12400" dirty="0"/>
          </a:p>
          <a:p>
            <a:pPr lvl="1"/>
            <a:endParaRPr lang="en-US" sz="2000" dirty="0"/>
          </a:p>
          <a:p>
            <a:endParaRPr lang="en-US" altLang="en-US" sz="24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dirty="0"/>
          </a:p>
        </p:txBody>
      </p:sp>
    </p:spTree>
    <p:extLst>
      <p:ext uri="{BB962C8B-B14F-4D97-AF65-F5344CB8AC3E}">
        <p14:creationId xmlns:p14="http://schemas.microsoft.com/office/powerpoint/2010/main" val="264796405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a:bodyPr>
          <a:lstStyle/>
          <a:p>
            <a:r>
              <a:rPr lang="en-US" altLang="en-US"/>
              <a:t>Indirect 60-Day IRA Rollover (Taxpayer Receives Money)</a:t>
            </a:r>
            <a:endParaRPr lang="en-US" altLang="en-US" sz="1800" b="0" dirty="0"/>
          </a:p>
        </p:txBody>
      </p:sp>
      <p:sp>
        <p:nvSpPr>
          <p:cNvPr id="528387" name="Content Placeholder 2"/>
          <p:cNvSpPr>
            <a:spLocks noGrp="1"/>
          </p:cNvSpPr>
          <p:nvPr>
            <p:ph idx="1"/>
          </p:nvPr>
        </p:nvSpPr>
        <p:spPr>
          <a:xfrm>
            <a:off x="609600" y="1523999"/>
            <a:ext cx="8178800" cy="5136108"/>
          </a:xfrm>
        </p:spPr>
        <p:txBody>
          <a:bodyPr>
            <a:noAutofit/>
          </a:bodyPr>
          <a:lstStyle/>
          <a:p>
            <a:pPr lvl="1"/>
            <a:r>
              <a:rPr lang="en-US" sz="2400" dirty="0"/>
              <a:t> Limit does not apply to direct Trustee-to-Trustee transfers,  conversions from traditional to Roth IRAs, or rollovers between IRAs and qualified retirement plans (or vice versa) </a:t>
            </a:r>
          </a:p>
          <a:p>
            <a:r>
              <a:rPr lang="en-US" altLang="en-US" sz="2400" dirty="0"/>
              <a:t> </a:t>
            </a:r>
            <a:r>
              <a:rPr lang="en-US" altLang="en-US" sz="2800" dirty="0"/>
              <a:t>Reported on 1099-R with Code 1 or 7 in Box 7</a:t>
            </a:r>
          </a:p>
          <a:p>
            <a:pPr lvl="1"/>
            <a:r>
              <a:rPr lang="en-US" altLang="en-US" sz="2400" dirty="0"/>
              <a:t> Enter 1099-R in TaxSlayer as usual</a:t>
            </a:r>
          </a:p>
          <a:p>
            <a:pPr lvl="1"/>
            <a:r>
              <a:rPr lang="en-US" altLang="en-US" sz="2400" dirty="0"/>
              <a:t> Enter taxable amount in Box 2a (amount not rolled over)</a:t>
            </a:r>
          </a:p>
          <a:p>
            <a:pPr lvl="1"/>
            <a:r>
              <a:rPr lang="en-US" altLang="en-US" sz="2400" dirty="0"/>
              <a:t> Check box that says, “</a:t>
            </a:r>
            <a:r>
              <a:rPr lang="en-US" sz="2400" dirty="0"/>
              <a:t>Check here if all/part of the distribution was rolled over, and enter the rollover amount”</a:t>
            </a:r>
          </a:p>
          <a:p>
            <a:pPr lvl="1"/>
            <a:r>
              <a:rPr lang="en-US" altLang="en-US" sz="2400" dirty="0"/>
              <a:t> Enter the amount rolled over.  TaxSlayer will not include  that amount on 1040 Line 16 as taxable</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dirty="0"/>
          </a:p>
        </p:txBody>
      </p:sp>
      <p:sp>
        <p:nvSpPr>
          <p:cNvPr id="7" name="TextBox 6" descr="NJ (cont'd)" title="NJ (cont'd)">
            <a:extLst>
              <a:ext uri="{FF2B5EF4-FFF2-40B4-BE49-F238E27FC236}">
                <a16:creationId xmlns:a16="http://schemas.microsoft.com/office/drawing/2014/main" id="{9A0EF17C-6E7D-44B5-9A85-A6EC9D7BA3DE}"/>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36818654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2648" y="1485898"/>
            <a:ext cx="7551637" cy="1993573"/>
          </a:xfrm>
          <a:prstGeom prst="rect">
            <a:avLst/>
          </a:prstGeom>
        </p:spPr>
      </p:pic>
      <p:pic>
        <p:nvPicPr>
          <p:cNvPr id="6" name="Picture 5"/>
          <p:cNvPicPr>
            <a:picLocks noChangeAspect="1"/>
          </p:cNvPicPr>
          <p:nvPr/>
        </p:nvPicPr>
        <p:blipFill>
          <a:blip r:embed="rId4"/>
          <a:stretch>
            <a:fillRect/>
          </a:stretch>
        </p:blipFill>
        <p:spPr>
          <a:xfrm>
            <a:off x="640772" y="3531542"/>
            <a:ext cx="7523513" cy="2869257"/>
          </a:xfrm>
          <a:prstGeom prst="rect">
            <a:avLst/>
          </a:prstGeom>
        </p:spPr>
      </p:pic>
      <p:sp>
        <p:nvSpPr>
          <p:cNvPr id="530435" name="Title 1"/>
          <p:cNvSpPr>
            <a:spLocks noGrp="1"/>
          </p:cNvSpPr>
          <p:nvPr>
            <p:ph type="title"/>
          </p:nvPr>
        </p:nvSpPr>
        <p:spPr>
          <a:xfrm>
            <a:off x="685800" y="277812"/>
            <a:ext cx="8128000" cy="1208087"/>
          </a:xfrm>
        </p:spPr>
        <p:txBody>
          <a:bodyPr>
            <a:noAutofit/>
          </a:bodyPr>
          <a:lstStyle/>
          <a:p>
            <a:r>
              <a:rPr lang="en-US" altLang="en-US" sz="2600" dirty="0"/>
              <a:t>TS – 1099-R Rollover</a:t>
            </a:r>
            <a:br>
              <a:rPr lang="en-US" altLang="en-US" sz="2700" dirty="0"/>
            </a:br>
            <a:r>
              <a:rPr lang="en-US" sz="2200" dirty="0">
                <a:solidFill>
                  <a:srgbClr val="0070C0"/>
                </a:solidFill>
              </a:rPr>
              <a:t>Federal section \ Income \ Enter Myself \ IRA/Pension Distributions (1099-R, 1099-SSA) \ Add or Edit a 1099-R</a:t>
            </a:r>
            <a:endParaRPr lang="en-US" altLang="en-US" sz="2200" dirty="0">
              <a:solidFill>
                <a:srgbClr val="0070C0"/>
              </a:solidFill>
            </a:endParaRPr>
          </a:p>
        </p:txBody>
      </p:sp>
      <p:sp>
        <p:nvSpPr>
          <p:cNvPr id="9" name="TextBox 8"/>
          <p:cNvSpPr txBox="1"/>
          <p:nvPr/>
        </p:nvSpPr>
        <p:spPr>
          <a:xfrm>
            <a:off x="2826722" y="2137678"/>
            <a:ext cx="2185214"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Gross distribution</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dirty="0"/>
          </a:p>
        </p:txBody>
      </p:sp>
      <p:pic>
        <p:nvPicPr>
          <p:cNvPr id="13" name="Picture 12" descr="NJ TaxSlayer" title="NJ TaxSlayer"/>
          <p:cNvPicPr>
            <a:picLocks noChangeAspect="1"/>
          </p:cNvPicPr>
          <p:nvPr/>
        </p:nvPicPr>
        <p:blipFill>
          <a:blip r:embed="rId5" cstate="print"/>
          <a:stretch>
            <a:fillRect/>
          </a:stretch>
        </p:blipFill>
        <p:spPr>
          <a:xfrm>
            <a:off x="0" y="677005"/>
            <a:ext cx="612648" cy="163373"/>
          </a:xfrm>
          <a:prstGeom prst="rect">
            <a:avLst/>
          </a:prstGeom>
        </p:spPr>
      </p:pic>
      <p:sp>
        <p:nvSpPr>
          <p:cNvPr id="530439" name="Oval 5"/>
          <p:cNvSpPr>
            <a:spLocks noChangeArrowheads="1"/>
          </p:cNvSpPr>
          <p:nvPr/>
        </p:nvSpPr>
        <p:spPr bwMode="auto">
          <a:xfrm>
            <a:off x="612648" y="6150461"/>
            <a:ext cx="584200" cy="431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24" name="Oval 5"/>
          <p:cNvSpPr>
            <a:spLocks noChangeArrowheads="1"/>
          </p:cNvSpPr>
          <p:nvPr/>
        </p:nvSpPr>
        <p:spPr bwMode="auto">
          <a:xfrm>
            <a:off x="5543713" y="2643341"/>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5" name="Straight Arrow Connector 24"/>
          <p:cNvCxnSpPr>
            <a:endCxn id="24" idx="2"/>
          </p:cNvCxnSpPr>
          <p:nvPr/>
        </p:nvCxnSpPr>
        <p:spPr bwMode="auto">
          <a:xfrm>
            <a:off x="5011936" y="2507010"/>
            <a:ext cx="531777" cy="326831"/>
          </a:xfrm>
          <a:prstGeom prst="straightConnector1">
            <a:avLst/>
          </a:prstGeom>
          <a:noFill/>
          <a:ln w="38100" cap="flat" cmpd="sng" algn="ctr">
            <a:solidFill>
              <a:srgbClr val="FF0000"/>
            </a:solidFill>
            <a:prstDash val="solid"/>
            <a:round/>
            <a:headEnd type="none" w="med" len="med"/>
            <a:tailEnd type="triangle"/>
          </a:ln>
          <a:effectLst/>
        </p:spPr>
      </p:cxnSp>
      <p:sp>
        <p:nvSpPr>
          <p:cNvPr id="28" name="Oval 5"/>
          <p:cNvSpPr>
            <a:spLocks noChangeArrowheads="1"/>
          </p:cNvSpPr>
          <p:nvPr/>
        </p:nvSpPr>
        <p:spPr bwMode="auto">
          <a:xfrm>
            <a:off x="523748" y="5778218"/>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9" name="TextBox 28"/>
          <p:cNvSpPr txBox="1"/>
          <p:nvPr/>
        </p:nvSpPr>
        <p:spPr>
          <a:xfrm>
            <a:off x="1330036" y="5510151"/>
            <a:ext cx="1992853" cy="369332"/>
          </a:xfrm>
          <a:prstGeom prst="rect">
            <a:avLst/>
          </a:prstGeom>
          <a:solidFill>
            <a:schemeClr val="accent5">
              <a:lumMod val="75000"/>
            </a:schemeClr>
          </a:solidFill>
          <a:ln>
            <a:solidFill>
              <a:srgbClr val="002060"/>
            </a:solidFill>
          </a:ln>
        </p:spPr>
        <p:txBody>
          <a:bodyPr wrap="none" rtlCol="0">
            <a:spAutoFit/>
          </a:bodyPr>
          <a:lstStyle/>
          <a:p>
            <a:r>
              <a:rPr lang="en-US" b="1" dirty="0"/>
              <a:t>Check if rollover</a:t>
            </a:r>
          </a:p>
        </p:txBody>
      </p:sp>
      <p:cxnSp>
        <p:nvCxnSpPr>
          <p:cNvPr id="30" name="Straight Arrow Connector 29"/>
          <p:cNvCxnSpPr>
            <a:stCxn id="29" idx="1"/>
            <a:endCxn id="28" idx="7"/>
          </p:cNvCxnSpPr>
          <p:nvPr/>
        </p:nvCxnSpPr>
        <p:spPr bwMode="auto">
          <a:xfrm flipH="1">
            <a:off x="848952" y="5694817"/>
            <a:ext cx="481084" cy="139197"/>
          </a:xfrm>
          <a:prstGeom prst="straightConnector1">
            <a:avLst/>
          </a:prstGeom>
          <a:noFill/>
          <a:ln w="38100" cap="flat" cmpd="sng" algn="ctr">
            <a:solidFill>
              <a:srgbClr val="FF0000"/>
            </a:solidFill>
            <a:prstDash val="solid"/>
            <a:round/>
            <a:headEnd type="none" w="med" len="med"/>
            <a:tailEnd type="triangle"/>
          </a:ln>
          <a:effectLst/>
        </p:spPr>
      </p:cxnSp>
      <p:sp>
        <p:nvSpPr>
          <p:cNvPr id="33" name="TextBox 32"/>
          <p:cNvSpPr txBox="1"/>
          <p:nvPr/>
        </p:nvSpPr>
        <p:spPr>
          <a:xfrm>
            <a:off x="2078182" y="6068291"/>
            <a:ext cx="230063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rolled over</a:t>
            </a:r>
          </a:p>
        </p:txBody>
      </p:sp>
      <p:cxnSp>
        <p:nvCxnSpPr>
          <p:cNvPr id="34" name="Straight Arrow Connector 33"/>
          <p:cNvCxnSpPr>
            <a:stCxn id="33" idx="1"/>
            <a:endCxn id="530439" idx="6"/>
          </p:cNvCxnSpPr>
          <p:nvPr/>
        </p:nvCxnSpPr>
        <p:spPr bwMode="auto">
          <a:xfrm flipH="1">
            <a:off x="1196848" y="6252957"/>
            <a:ext cx="881334" cy="113404"/>
          </a:xfrm>
          <a:prstGeom prst="straightConnector1">
            <a:avLst/>
          </a:prstGeom>
          <a:noFill/>
          <a:ln w="38100" cap="flat" cmpd="sng" algn="ctr">
            <a:solidFill>
              <a:srgbClr val="FF0000"/>
            </a:solidFill>
            <a:prstDash val="solid"/>
            <a:round/>
            <a:headEnd type="none" w="med" len="med"/>
            <a:tailEnd type="triangle"/>
          </a:ln>
          <a:effectLst/>
        </p:spPr>
      </p:cxnSp>
      <p:sp>
        <p:nvSpPr>
          <p:cNvPr id="21" name="TextBox 20"/>
          <p:cNvSpPr txBox="1"/>
          <p:nvPr/>
        </p:nvSpPr>
        <p:spPr>
          <a:xfrm>
            <a:off x="685800" y="2850077"/>
            <a:ext cx="4419337" cy="923330"/>
          </a:xfrm>
          <a:prstGeom prst="rect">
            <a:avLst/>
          </a:prstGeom>
          <a:solidFill>
            <a:schemeClr val="accent5">
              <a:lumMod val="75000"/>
            </a:schemeClr>
          </a:solidFill>
          <a:ln>
            <a:solidFill>
              <a:srgbClr val="002060"/>
            </a:solidFill>
          </a:ln>
        </p:spPr>
        <p:txBody>
          <a:bodyPr wrap="square" rtlCol="0">
            <a:spAutoFit/>
          </a:bodyPr>
          <a:lstStyle/>
          <a:p>
            <a:r>
              <a:rPr lang="en-US" b="1" dirty="0"/>
              <a:t>Counselor must calculate taxable amount left after rollover and update Box 2a  </a:t>
            </a:r>
          </a:p>
        </p:txBody>
      </p:sp>
      <p:sp>
        <p:nvSpPr>
          <p:cNvPr id="22" name="Oval 21"/>
          <p:cNvSpPr>
            <a:spLocks noChangeArrowheads="1"/>
          </p:cNvSpPr>
          <p:nvPr/>
        </p:nvSpPr>
        <p:spPr bwMode="auto">
          <a:xfrm>
            <a:off x="5543713" y="3159759"/>
            <a:ext cx="417700" cy="33496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3" name="Straight Arrow Connector 22"/>
          <p:cNvCxnSpPr>
            <a:stCxn id="21" idx="3"/>
          </p:cNvCxnSpPr>
          <p:nvPr/>
        </p:nvCxnSpPr>
        <p:spPr bwMode="auto">
          <a:xfrm>
            <a:off x="5105137" y="3311742"/>
            <a:ext cx="438576" cy="19287"/>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87821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2648" y="1567543"/>
            <a:ext cx="7930461" cy="4833257"/>
          </a:xfrm>
          <a:prstGeom prst="rect">
            <a:avLst/>
          </a:prstGeom>
        </p:spPr>
      </p:pic>
      <p:sp>
        <p:nvSpPr>
          <p:cNvPr id="532483" name="Title 1"/>
          <p:cNvSpPr>
            <a:spLocks noGrp="1"/>
          </p:cNvSpPr>
          <p:nvPr>
            <p:ph type="title"/>
          </p:nvPr>
        </p:nvSpPr>
        <p:spPr>
          <a:xfrm>
            <a:off x="685800" y="277813"/>
            <a:ext cx="8001000" cy="1143000"/>
          </a:xfrm>
        </p:spPr>
        <p:txBody>
          <a:bodyPr>
            <a:normAutofit/>
          </a:bodyPr>
          <a:lstStyle/>
          <a:p>
            <a:r>
              <a:rPr lang="en-US" altLang="en-US" dirty="0"/>
              <a:t>TS – Printed 1040 Line 15b - Showing Rollover</a:t>
            </a:r>
          </a:p>
        </p:txBody>
      </p:sp>
      <p:sp>
        <p:nvSpPr>
          <p:cNvPr id="532486" name="Oval 5"/>
          <p:cNvSpPr>
            <a:spLocks noChangeArrowheads="1"/>
          </p:cNvSpPr>
          <p:nvPr/>
        </p:nvSpPr>
        <p:spPr bwMode="auto">
          <a:xfrm>
            <a:off x="5657877" y="4632437"/>
            <a:ext cx="878774" cy="38495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532487" name="Oval 5"/>
          <p:cNvSpPr>
            <a:spLocks noChangeArrowheads="1"/>
          </p:cNvSpPr>
          <p:nvPr/>
        </p:nvSpPr>
        <p:spPr bwMode="auto">
          <a:xfrm>
            <a:off x="3775166" y="4776356"/>
            <a:ext cx="755028" cy="36813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10" name="TextBox 9"/>
          <p:cNvSpPr txBox="1"/>
          <p:nvPr/>
        </p:nvSpPr>
        <p:spPr>
          <a:xfrm>
            <a:off x="5831773" y="4087141"/>
            <a:ext cx="3003467"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Taxable IRA distributions</a:t>
            </a:r>
          </a:p>
        </p:txBody>
      </p:sp>
      <p:sp>
        <p:nvSpPr>
          <p:cNvPr id="14" name="TextBox 13"/>
          <p:cNvSpPr txBox="1"/>
          <p:nvPr/>
        </p:nvSpPr>
        <p:spPr>
          <a:xfrm>
            <a:off x="2164821" y="4087141"/>
            <a:ext cx="2766527"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Gross IRA distributions</a:t>
            </a:r>
          </a:p>
        </p:txBody>
      </p:sp>
      <p:cxnSp>
        <p:nvCxnSpPr>
          <p:cNvPr id="18" name="Straight Arrow Connector 17"/>
          <p:cNvCxnSpPr>
            <a:endCxn id="23" idx="1"/>
          </p:cNvCxnSpPr>
          <p:nvPr/>
        </p:nvCxnSpPr>
        <p:spPr bwMode="auto">
          <a:xfrm>
            <a:off x="7734300" y="4456473"/>
            <a:ext cx="197236" cy="351928"/>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endCxn id="532487" idx="2"/>
          </p:cNvCxnSpPr>
          <p:nvPr/>
        </p:nvCxnSpPr>
        <p:spPr bwMode="auto">
          <a:xfrm>
            <a:off x="3028950" y="4486555"/>
            <a:ext cx="746216" cy="47386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dirty="0"/>
          </a:p>
        </p:txBody>
      </p:sp>
      <p:pic>
        <p:nvPicPr>
          <p:cNvPr id="15" name="Picture 14"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23" name="Oval 5"/>
          <p:cNvSpPr>
            <a:spLocks noChangeArrowheads="1"/>
          </p:cNvSpPr>
          <p:nvPr/>
        </p:nvSpPr>
        <p:spPr bwMode="auto">
          <a:xfrm>
            <a:off x="7841030" y="4752605"/>
            <a:ext cx="618012"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9" name="TextBox 18"/>
          <p:cNvSpPr txBox="1"/>
          <p:nvPr/>
        </p:nvSpPr>
        <p:spPr>
          <a:xfrm>
            <a:off x="4636924" y="5040062"/>
            <a:ext cx="3055788" cy="1200329"/>
          </a:xfrm>
          <a:prstGeom prst="rect">
            <a:avLst/>
          </a:prstGeom>
          <a:solidFill>
            <a:schemeClr val="accent5">
              <a:lumMod val="75000"/>
            </a:schemeClr>
          </a:solidFill>
          <a:ln>
            <a:solidFill>
              <a:srgbClr val="001132"/>
            </a:solidFill>
          </a:ln>
        </p:spPr>
        <p:txBody>
          <a:bodyPr wrap="square" rtlCol="0">
            <a:spAutoFit/>
          </a:bodyPr>
          <a:lstStyle/>
          <a:p>
            <a:r>
              <a:rPr lang="en-US" b="1" dirty="0"/>
              <a:t>Word ROLLOVER does not show on Summary/ Print 1040 – only on printed 1040</a:t>
            </a:r>
          </a:p>
        </p:txBody>
      </p:sp>
    </p:spTree>
    <p:extLst>
      <p:ext uri="{BB962C8B-B14F-4D97-AF65-F5344CB8AC3E}">
        <p14:creationId xmlns:p14="http://schemas.microsoft.com/office/powerpoint/2010/main" val="26336053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p:txBody>
          <a:bodyPr>
            <a:normAutofit/>
          </a:bodyPr>
          <a:lstStyle/>
          <a:p>
            <a:r>
              <a:rPr lang="en-US" altLang="en-US" dirty="0"/>
              <a:t>Public Safety Officer Pension</a:t>
            </a:r>
          </a:p>
        </p:txBody>
      </p:sp>
      <p:sp>
        <p:nvSpPr>
          <p:cNvPr id="540675" name="Content Placeholder 2"/>
          <p:cNvSpPr>
            <a:spLocks noGrp="1"/>
          </p:cNvSpPr>
          <p:nvPr>
            <p:ph idx="1"/>
          </p:nvPr>
        </p:nvSpPr>
        <p:spPr>
          <a:xfrm>
            <a:off x="609600" y="1524000"/>
            <a:ext cx="8077200" cy="4648200"/>
          </a:xfrm>
        </p:spPr>
        <p:txBody>
          <a:bodyPr>
            <a:normAutofit fontScale="62500" lnSpcReduction="20000"/>
          </a:bodyPr>
          <a:lstStyle/>
          <a:p>
            <a:r>
              <a:rPr lang="en-US" altLang="en-US" sz="4000" dirty="0"/>
              <a:t> </a:t>
            </a:r>
            <a:r>
              <a:rPr lang="en-US" altLang="en-US" sz="4200" dirty="0"/>
              <a:t>When accident, health or long-term care insurance premiums are deducted directly from pension check, a former Public  Safety Officer is allowed up to a $3,000 reduction in taxable income</a:t>
            </a:r>
          </a:p>
          <a:p>
            <a:r>
              <a:rPr lang="en-US" altLang="en-US" sz="4500" dirty="0"/>
              <a:t> Enter in </a:t>
            </a:r>
            <a:r>
              <a:rPr lang="en-US" sz="4500" dirty="0"/>
              <a:t>Federal section \ Income \ Enter Myself \ IRA/Pension Distributions (1099-R, 1099-SSA)  </a:t>
            </a:r>
            <a:endParaRPr lang="en-US" altLang="en-US" sz="4500" dirty="0"/>
          </a:p>
          <a:p>
            <a:pPr lvl="1"/>
            <a:r>
              <a:rPr lang="en-US" altLang="en-US" sz="3700" dirty="0"/>
              <a:t> Do not include the insurance premiums (up to $3,000) in the taxable amount entered in Box 2a</a:t>
            </a:r>
            <a:endParaRPr lang="en-US" altLang="en-US" sz="3400" dirty="0"/>
          </a:p>
          <a:p>
            <a:pPr lvl="1"/>
            <a:r>
              <a:rPr lang="en-US" altLang="en-US" sz="3500" dirty="0"/>
              <a:t> Click on Options under Box 2a to enter the amount of premiums to be excluded from taxable income</a:t>
            </a:r>
          </a:p>
          <a:p>
            <a:pPr lvl="1"/>
            <a:r>
              <a:rPr lang="en-US" altLang="en-US" sz="3500" dirty="0"/>
              <a:t> </a:t>
            </a:r>
            <a:r>
              <a:rPr lang="en-US" altLang="en-US" sz="3400" dirty="0"/>
              <a:t>Amounts entered as nontaxable cannot also be included on Schedule A as medical expenses</a:t>
            </a:r>
          </a:p>
          <a:p>
            <a:pPr marL="0" indent="0">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45</a:t>
            </a:fld>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73152"/>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J TaxSlayer" title="NJ TaxSlayer"/>
          <p:cNvPicPr>
            <a:picLocks noChangeAspect="1"/>
          </p:cNvPicPr>
          <p:nvPr/>
        </p:nvPicPr>
        <p:blipFill>
          <a:blip r:embed="rId4" cstate="print"/>
          <a:stretch>
            <a:fillRect/>
          </a:stretch>
        </p:blipFill>
        <p:spPr>
          <a:xfrm>
            <a:off x="0" y="1023213"/>
            <a:ext cx="612648" cy="163373"/>
          </a:xfrm>
          <a:prstGeom prst="rect">
            <a:avLst/>
          </a:prstGeom>
        </p:spPr>
      </p:pic>
    </p:spTree>
    <p:extLst>
      <p:ext uri="{BB962C8B-B14F-4D97-AF65-F5344CB8AC3E}">
        <p14:creationId xmlns:p14="http://schemas.microsoft.com/office/powerpoint/2010/main" val="30528461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a:xfrm>
            <a:off x="609600" y="277812"/>
            <a:ext cx="8077200" cy="1379537"/>
          </a:xfrm>
        </p:spPr>
        <p:txBody>
          <a:bodyPr>
            <a:normAutofit/>
          </a:bodyPr>
          <a:lstStyle/>
          <a:p>
            <a:r>
              <a:rPr lang="en-US" altLang="en-US"/>
              <a:t>Public Safety Officer Pension</a:t>
            </a:r>
            <a:endParaRPr lang="en-US" altLang="en-US" sz="1600" b="0" dirty="0"/>
          </a:p>
        </p:txBody>
      </p:sp>
      <p:sp>
        <p:nvSpPr>
          <p:cNvPr id="540675" name="Content Placeholder 2"/>
          <p:cNvSpPr>
            <a:spLocks noGrp="1"/>
          </p:cNvSpPr>
          <p:nvPr>
            <p:ph idx="1"/>
          </p:nvPr>
        </p:nvSpPr>
        <p:spPr>
          <a:xfrm>
            <a:off x="609600" y="1524000"/>
            <a:ext cx="8534400" cy="1254960"/>
          </a:xfrm>
        </p:spPr>
        <p:txBody>
          <a:bodyPr>
            <a:normAutofit/>
          </a:bodyPr>
          <a:lstStyle/>
          <a:p>
            <a:r>
              <a:rPr lang="en-US" sz="2500" dirty="0">
                <a:solidFill>
                  <a:srgbClr val="FF0000"/>
                </a:solidFill>
              </a:rPr>
              <a:t> Capture premium amount in NJ Checklist Income Subject to Tax and Subtractions from Income sections for later entry in the TaxSlayer State section</a:t>
            </a:r>
            <a:endParaRPr lang="en-US" altLang="en-US" sz="2500" dirty="0"/>
          </a:p>
          <a:p>
            <a:pPr>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46</a:t>
            </a:fld>
            <a:endParaRPr lang="en-US" dirty="0"/>
          </a:p>
        </p:txBody>
      </p:sp>
      <p:pic>
        <p:nvPicPr>
          <p:cNvPr id="5" name="Picture 4"/>
          <p:cNvPicPr>
            <a:picLocks noChangeAspect="1"/>
          </p:cNvPicPr>
          <p:nvPr/>
        </p:nvPicPr>
        <p:blipFill>
          <a:blip r:embed="rId3"/>
          <a:stretch>
            <a:fillRect/>
          </a:stretch>
        </p:blipFill>
        <p:spPr>
          <a:xfrm>
            <a:off x="1109659" y="2717804"/>
            <a:ext cx="7577136" cy="1933283"/>
          </a:xfrm>
          <a:prstGeom prst="rect">
            <a:avLst/>
          </a:prstGeom>
        </p:spPr>
      </p:pic>
      <p:pic>
        <p:nvPicPr>
          <p:cNvPr id="7" name="Picture 6"/>
          <p:cNvPicPr>
            <a:picLocks noChangeAspect="1"/>
          </p:cNvPicPr>
          <p:nvPr/>
        </p:nvPicPr>
        <p:blipFill rotWithShape="1">
          <a:blip r:embed="rId4"/>
          <a:srcRect l="-206" t="573" r="206" b="26387"/>
          <a:stretch/>
        </p:blipFill>
        <p:spPr>
          <a:xfrm>
            <a:off x="1109659" y="4651087"/>
            <a:ext cx="7577135" cy="1846695"/>
          </a:xfrm>
          <a:prstGeom prst="rect">
            <a:avLst/>
          </a:prstGeom>
        </p:spPr>
      </p:pic>
      <p:cxnSp>
        <p:nvCxnSpPr>
          <p:cNvPr id="10" name="Straight Arrow Connector 9"/>
          <p:cNvCxnSpPr/>
          <p:nvPr/>
        </p:nvCxnSpPr>
        <p:spPr bwMode="auto">
          <a:xfrm flipV="1">
            <a:off x="609600" y="4014139"/>
            <a:ext cx="2590800" cy="27709"/>
          </a:xfrm>
          <a:prstGeom prst="straightConnector1">
            <a:avLst/>
          </a:prstGeom>
          <a:noFill/>
          <a:ln w="38100"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flipV="1">
            <a:off x="124691" y="6073488"/>
            <a:ext cx="3075709" cy="13323"/>
          </a:xfrm>
          <a:prstGeom prst="straightConnector1">
            <a:avLst/>
          </a:prstGeom>
          <a:noFill/>
          <a:ln w="38100" cap="flat" cmpd="sng" algn="ctr">
            <a:solidFill>
              <a:srgbClr val="FF0000"/>
            </a:solidFill>
            <a:prstDash val="solid"/>
            <a:round/>
            <a:headEnd type="none" w="med" len="med"/>
            <a:tailEnd type="triangle"/>
          </a:ln>
          <a:effectLst/>
        </p:spPr>
      </p:cxnSp>
      <p:pic>
        <p:nvPicPr>
          <p:cNvPr id="18"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325586"/>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J TaxSlayer" title="NJ TaxSlayer"/>
          <p:cNvPicPr>
            <a:picLocks noChangeAspect="1"/>
          </p:cNvPicPr>
          <p:nvPr/>
        </p:nvPicPr>
        <p:blipFill>
          <a:blip r:embed="rId6" cstate="print"/>
          <a:stretch>
            <a:fillRect/>
          </a:stretch>
        </p:blipFill>
        <p:spPr>
          <a:xfrm>
            <a:off x="0" y="1062943"/>
            <a:ext cx="612648" cy="163373"/>
          </a:xfrm>
          <a:prstGeom prst="rect">
            <a:avLst/>
          </a:prstGeom>
        </p:spPr>
      </p:pic>
      <p:sp>
        <p:nvSpPr>
          <p:cNvPr id="6" name="TextBox 5"/>
          <p:cNvSpPr txBox="1"/>
          <p:nvPr/>
        </p:nvSpPr>
        <p:spPr>
          <a:xfrm>
            <a:off x="1004370" y="4270448"/>
            <a:ext cx="7682424" cy="646331"/>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To add premiums back into taxable NJ Pension income on Line 19a, </a:t>
            </a:r>
          </a:p>
          <a:p>
            <a:r>
              <a:rPr lang="en-US" b="1" dirty="0">
                <a:solidFill>
                  <a:srgbClr val="FF0000"/>
                </a:solidFill>
              </a:rPr>
              <a:t>since cannot be excluded for NJ</a:t>
            </a:r>
          </a:p>
        </p:txBody>
      </p:sp>
      <p:sp>
        <p:nvSpPr>
          <p:cNvPr id="8" name="TextBox 7"/>
          <p:cNvSpPr txBox="1"/>
          <p:nvPr/>
        </p:nvSpPr>
        <p:spPr>
          <a:xfrm>
            <a:off x="2224415" y="6333095"/>
            <a:ext cx="4771371"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To add premiums to NJ medical expenses</a:t>
            </a:r>
          </a:p>
        </p:txBody>
      </p:sp>
      <p:sp>
        <p:nvSpPr>
          <p:cNvPr id="15" name="TextBox 14" descr="NJ (cont'd)" title="NJ (cont'd)">
            <a:extLst>
              <a:ext uri="{FF2B5EF4-FFF2-40B4-BE49-F238E27FC236}">
                <a16:creationId xmlns:a16="http://schemas.microsoft.com/office/drawing/2014/main" id="{404F53B3-BCED-4EB7-8EC1-E00BC57AFFA8}"/>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18498559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612648" y="1549929"/>
            <a:ext cx="7867675" cy="4690147"/>
          </a:xfrm>
          <a:prstGeom prst="rect">
            <a:avLst/>
          </a:prstGeom>
        </p:spPr>
      </p:pic>
      <p:sp>
        <p:nvSpPr>
          <p:cNvPr id="499714" name="Title 1"/>
          <p:cNvSpPr>
            <a:spLocks noGrp="1"/>
          </p:cNvSpPr>
          <p:nvPr>
            <p:ph type="title"/>
          </p:nvPr>
        </p:nvSpPr>
        <p:spPr>
          <a:xfrm>
            <a:off x="685800" y="222263"/>
            <a:ext cx="8458200" cy="1143000"/>
          </a:xfrm>
        </p:spPr>
        <p:txBody>
          <a:bodyPr>
            <a:noAutofit/>
          </a:bodyPr>
          <a:lstStyle/>
          <a:p>
            <a:r>
              <a:rPr lang="en-US" altLang="en-US" sz="2600" dirty="0"/>
              <a:t>TS – Options for Calculating Taxable Amount of Public Safety Officer Pension Distribution – Form 1099-R</a:t>
            </a:r>
            <a:br>
              <a:rPr lang="en-US" altLang="en-US" sz="2600" dirty="0"/>
            </a:br>
            <a:r>
              <a:rPr lang="en-US" altLang="en-US" sz="1800" dirty="0">
                <a:solidFill>
                  <a:srgbClr val="0070C0"/>
                </a:solidFill>
              </a:rPr>
              <a:t>Federal section \ Income \ Enter Myself \ IRA/Pension Distributions (1099-R, 1099-SSA) \ Add or Edit a 1099-R</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47</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6" name="TextBox 35"/>
          <p:cNvSpPr txBox="1"/>
          <p:nvPr/>
        </p:nvSpPr>
        <p:spPr>
          <a:xfrm>
            <a:off x="1394275" y="2417675"/>
            <a:ext cx="3269349" cy="923330"/>
          </a:xfrm>
          <a:prstGeom prst="rect">
            <a:avLst/>
          </a:prstGeom>
          <a:solidFill>
            <a:schemeClr val="accent5">
              <a:lumMod val="75000"/>
            </a:schemeClr>
          </a:solidFill>
          <a:ln>
            <a:solidFill>
              <a:srgbClr val="002060"/>
            </a:solidFill>
          </a:ln>
        </p:spPr>
        <p:txBody>
          <a:bodyPr wrap="square" rtlCol="0">
            <a:spAutoFit/>
          </a:bodyPr>
          <a:lstStyle/>
          <a:p>
            <a:r>
              <a:rPr lang="en-US" b="1" dirty="0"/>
              <a:t>Click to enter premiums to be excluded from tax for Public Safety Officer</a:t>
            </a:r>
          </a:p>
        </p:txBody>
      </p:sp>
      <p:sp>
        <p:nvSpPr>
          <p:cNvPr id="39" name="Oval 5"/>
          <p:cNvSpPr>
            <a:spLocks noChangeArrowheads="1"/>
          </p:cNvSpPr>
          <p:nvPr/>
        </p:nvSpPr>
        <p:spPr bwMode="auto">
          <a:xfrm>
            <a:off x="4731330" y="3388626"/>
            <a:ext cx="1743211" cy="5063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8675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stretch>
            <a:fillRect/>
          </a:stretch>
        </p:blipFill>
        <p:spPr>
          <a:xfrm>
            <a:off x="685800" y="1642549"/>
            <a:ext cx="7877629" cy="3669680"/>
          </a:xfrm>
          <a:prstGeom prst="rect">
            <a:avLst/>
          </a:prstGeom>
        </p:spPr>
      </p:pic>
      <p:sp>
        <p:nvSpPr>
          <p:cNvPr id="499714" name="Title 1"/>
          <p:cNvSpPr>
            <a:spLocks noGrp="1"/>
          </p:cNvSpPr>
          <p:nvPr>
            <p:ph type="title"/>
          </p:nvPr>
        </p:nvSpPr>
        <p:spPr>
          <a:xfrm>
            <a:off x="685800" y="277813"/>
            <a:ext cx="8458200" cy="1143000"/>
          </a:xfrm>
        </p:spPr>
        <p:txBody>
          <a:bodyPr>
            <a:noAutofit/>
          </a:bodyPr>
          <a:lstStyle/>
          <a:p>
            <a:r>
              <a:rPr lang="en-US" altLang="en-US" sz="2600" dirty="0"/>
              <a:t>TS – Distribution from Retirement Plan – Form 1099-R</a:t>
            </a:r>
            <a:br>
              <a:rPr lang="en-US" altLang="en-US" sz="2600" dirty="0"/>
            </a:br>
            <a:r>
              <a:rPr lang="en-US" sz="2200" dirty="0">
                <a:solidFill>
                  <a:srgbClr val="0070C0"/>
                </a:solidFill>
              </a:rPr>
              <a:t>Federal section \ Income \ Enter Myself \ IRA/Pension Distributions (1099-R, 1099-SSA) \ Add or Edit a 1099-R \ Calculate Taxable Amount</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48</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6" name="TextBox 35"/>
          <p:cNvSpPr txBox="1"/>
          <p:nvPr/>
        </p:nvSpPr>
        <p:spPr>
          <a:xfrm>
            <a:off x="2194990" y="2760593"/>
            <a:ext cx="5061863" cy="646331"/>
          </a:xfrm>
          <a:prstGeom prst="rect">
            <a:avLst/>
          </a:prstGeom>
          <a:solidFill>
            <a:schemeClr val="accent5">
              <a:lumMod val="75000"/>
            </a:schemeClr>
          </a:solidFill>
          <a:ln>
            <a:solidFill>
              <a:srgbClr val="002060"/>
            </a:solidFill>
          </a:ln>
        </p:spPr>
        <p:txBody>
          <a:bodyPr wrap="square" rtlCol="0">
            <a:spAutoFit/>
          </a:bodyPr>
          <a:lstStyle/>
          <a:p>
            <a:r>
              <a:rPr lang="en-US" b="1" dirty="0"/>
              <a:t>Click to enter premiums to be excluded</a:t>
            </a:r>
          </a:p>
          <a:p>
            <a:r>
              <a:rPr lang="en-US" b="1" dirty="0"/>
              <a:t>from tax for Public Safety Officer </a:t>
            </a:r>
          </a:p>
        </p:txBody>
      </p:sp>
      <p:sp>
        <p:nvSpPr>
          <p:cNvPr id="39" name="Oval 5"/>
          <p:cNvSpPr>
            <a:spLocks noChangeArrowheads="1"/>
          </p:cNvSpPr>
          <p:nvPr/>
        </p:nvSpPr>
        <p:spPr bwMode="auto">
          <a:xfrm>
            <a:off x="7293429" y="3406924"/>
            <a:ext cx="1270000" cy="5063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 name="TextBox 4"/>
          <p:cNvSpPr txBox="1"/>
          <p:nvPr/>
        </p:nvSpPr>
        <p:spPr>
          <a:xfrm>
            <a:off x="1030701" y="5155366"/>
            <a:ext cx="7082597" cy="923330"/>
          </a:xfrm>
          <a:prstGeom prst="rect">
            <a:avLst/>
          </a:prstGeom>
          <a:noFill/>
        </p:spPr>
        <p:txBody>
          <a:bodyPr wrap="square" rtlCol="0">
            <a:spAutoFit/>
          </a:bodyPr>
          <a:lstStyle/>
          <a:p>
            <a:r>
              <a:rPr lang="en-US" b="1" dirty="0">
                <a:solidFill>
                  <a:srgbClr val="FF0000"/>
                </a:solidFill>
              </a:rPr>
              <a:t>If you need to calculate taxable amount of Public Safety Officer distribution in addition to handling insurance premiums, click on Simplified General Rule Worksheet button instead</a:t>
            </a:r>
          </a:p>
        </p:txBody>
      </p:sp>
    </p:spTree>
    <p:extLst>
      <p:ext uri="{BB962C8B-B14F-4D97-AF65-F5344CB8AC3E}">
        <p14:creationId xmlns:p14="http://schemas.microsoft.com/office/powerpoint/2010/main" val="135598172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12648" y="1725615"/>
            <a:ext cx="7690694" cy="3775533"/>
          </a:xfrm>
          <a:prstGeom prst="rect">
            <a:avLst/>
          </a:prstGeom>
        </p:spPr>
      </p:pic>
      <p:sp>
        <p:nvSpPr>
          <p:cNvPr id="499714" name="Title 1"/>
          <p:cNvSpPr>
            <a:spLocks noGrp="1"/>
          </p:cNvSpPr>
          <p:nvPr>
            <p:ph type="title"/>
          </p:nvPr>
        </p:nvSpPr>
        <p:spPr>
          <a:xfrm>
            <a:off x="685800" y="137767"/>
            <a:ext cx="8458200" cy="1283046"/>
          </a:xfrm>
        </p:spPr>
        <p:txBody>
          <a:bodyPr>
            <a:noAutofit/>
          </a:bodyPr>
          <a:lstStyle/>
          <a:p>
            <a:r>
              <a:rPr lang="en-US" altLang="en-US" sz="2600" dirty="0"/>
              <a:t>TS – Distribution from Retirement Plan – Form 1099-R</a:t>
            </a:r>
            <a:br>
              <a:rPr lang="en-US" altLang="en-US" sz="2600" dirty="0"/>
            </a:br>
            <a:r>
              <a:rPr lang="en-US" sz="2200" dirty="0">
                <a:solidFill>
                  <a:srgbClr val="0070C0"/>
                </a:solidFill>
              </a:rPr>
              <a:t>Federal section \ Income \ Enter Myself \ IRA/Pension Distributions (1099-R, 1099-SSA) \ Add or Edit a 1099-R \ Calculate Taxable Amount \ Public Safety Officers Distribution</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49</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6" name="TextBox 35"/>
          <p:cNvSpPr txBox="1"/>
          <p:nvPr/>
        </p:nvSpPr>
        <p:spPr>
          <a:xfrm>
            <a:off x="2165493" y="3239166"/>
            <a:ext cx="3949557" cy="646331"/>
          </a:xfrm>
          <a:prstGeom prst="rect">
            <a:avLst/>
          </a:prstGeom>
          <a:solidFill>
            <a:schemeClr val="accent5">
              <a:lumMod val="75000"/>
            </a:schemeClr>
          </a:solidFill>
          <a:ln>
            <a:solidFill>
              <a:srgbClr val="002060"/>
            </a:solidFill>
          </a:ln>
        </p:spPr>
        <p:txBody>
          <a:bodyPr wrap="square" rtlCol="0">
            <a:spAutoFit/>
          </a:bodyPr>
          <a:lstStyle/>
          <a:p>
            <a:r>
              <a:rPr lang="en-US" b="1" dirty="0"/>
              <a:t>Enter premiums to be excluded</a:t>
            </a:r>
          </a:p>
          <a:p>
            <a:r>
              <a:rPr lang="en-US" b="1" dirty="0"/>
              <a:t>from tax for Public Safety Officer </a:t>
            </a:r>
          </a:p>
        </p:txBody>
      </p:sp>
      <p:sp>
        <p:nvSpPr>
          <p:cNvPr id="39" name="Oval 5"/>
          <p:cNvSpPr>
            <a:spLocks noChangeArrowheads="1"/>
          </p:cNvSpPr>
          <p:nvPr/>
        </p:nvSpPr>
        <p:spPr bwMode="auto">
          <a:xfrm>
            <a:off x="457200" y="3239166"/>
            <a:ext cx="1270000" cy="5063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4570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IRA Contributions to Taxpayer</a:t>
            </a:r>
          </a:p>
        </p:txBody>
      </p:sp>
      <p:sp>
        <p:nvSpPr>
          <p:cNvPr id="3" name="Content Placeholder 2"/>
          <p:cNvSpPr>
            <a:spLocks noGrp="1"/>
          </p:cNvSpPr>
          <p:nvPr>
            <p:ph idx="1"/>
          </p:nvPr>
        </p:nvSpPr>
        <p:spPr/>
        <p:txBody>
          <a:bodyPr>
            <a:normAutofit/>
          </a:bodyPr>
          <a:lstStyle/>
          <a:p>
            <a:r>
              <a:rPr lang="en-US" dirty="0"/>
              <a:t> </a:t>
            </a:r>
            <a:r>
              <a:rPr lang="en-US" sz="3000" dirty="0"/>
              <a:t>Custodians/Trustees must issue a Form 5498 to report contributions to an IRA</a:t>
            </a:r>
          </a:p>
          <a:p>
            <a:pPr lvl="1"/>
            <a:r>
              <a:rPr lang="en-US" dirty="0"/>
              <a:t> </a:t>
            </a:r>
            <a:r>
              <a:rPr lang="en-US" sz="2400" dirty="0"/>
              <a:t>Reports deductible and nondeductible contributions, conversions, rollovers </a:t>
            </a:r>
          </a:p>
          <a:p>
            <a:pPr lvl="1"/>
            <a:r>
              <a:rPr lang="en-US" sz="2400" dirty="0"/>
              <a:t> Separate Form 5498 for each IRA account to which contributions were made in a year </a:t>
            </a:r>
          </a:p>
          <a:p>
            <a:pPr lvl="1"/>
            <a:r>
              <a:rPr lang="en-US" sz="2400" dirty="0"/>
              <a:t> Don’t actually enter Form 5498 into TaxSlayer but information needed to complete Form 8606 for non-deductible contributions</a:t>
            </a: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5</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v1.2</a:t>
            </a:r>
            <a:endParaRPr lang="en-US" dirty="0"/>
          </a:p>
        </p:txBody>
      </p:sp>
    </p:spTree>
    <p:extLst>
      <p:ext uri="{BB962C8B-B14F-4D97-AF65-F5344CB8AC3E}">
        <p14:creationId xmlns:p14="http://schemas.microsoft.com/office/powerpoint/2010/main" val="127316578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2648" y="1474023"/>
            <a:ext cx="7852926" cy="4646558"/>
          </a:xfrm>
          <a:prstGeom prst="rect">
            <a:avLst/>
          </a:prstGeom>
        </p:spPr>
      </p:pic>
      <p:sp>
        <p:nvSpPr>
          <p:cNvPr id="530435" name="Title 1"/>
          <p:cNvSpPr>
            <a:spLocks noGrp="1"/>
          </p:cNvSpPr>
          <p:nvPr>
            <p:ph type="title"/>
          </p:nvPr>
        </p:nvSpPr>
        <p:spPr>
          <a:xfrm>
            <a:off x="614548" y="265936"/>
            <a:ext cx="8128000" cy="1208087"/>
          </a:xfrm>
        </p:spPr>
        <p:txBody>
          <a:bodyPr>
            <a:noAutofit/>
          </a:bodyPr>
          <a:lstStyle/>
          <a:p>
            <a:r>
              <a:rPr lang="en-US" altLang="en-US" sz="2600" dirty="0"/>
              <a:t>TS – Public Safety Officer Pension</a:t>
            </a:r>
            <a:br>
              <a:rPr lang="en-US" altLang="en-US" sz="2600" dirty="0"/>
            </a:br>
            <a:r>
              <a:rPr lang="en-US" altLang="en-US" sz="2000" dirty="0">
                <a:solidFill>
                  <a:srgbClr val="0070C0"/>
                </a:solidFill>
              </a:rPr>
              <a:t>Federal section \ Income \ Enter Myself \ IRA/ Pension Distributions (1099-R, 1099-SSA) \ Nontaxable Distributions</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50</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28" name="Oval 5"/>
          <p:cNvSpPr>
            <a:spLocks noChangeArrowheads="1"/>
          </p:cNvSpPr>
          <p:nvPr/>
        </p:nvSpPr>
        <p:spPr bwMode="auto">
          <a:xfrm>
            <a:off x="565009" y="4578843"/>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3" name="TextBox 32"/>
          <p:cNvSpPr txBox="1"/>
          <p:nvPr/>
        </p:nvSpPr>
        <p:spPr>
          <a:xfrm>
            <a:off x="1075525" y="4216354"/>
            <a:ext cx="7528536" cy="369332"/>
          </a:xfrm>
          <a:prstGeom prst="rect">
            <a:avLst/>
          </a:prstGeom>
          <a:solidFill>
            <a:schemeClr val="accent5">
              <a:lumMod val="75000"/>
            </a:schemeClr>
          </a:solidFill>
          <a:ln>
            <a:solidFill>
              <a:srgbClr val="002060"/>
            </a:solidFill>
          </a:ln>
        </p:spPr>
        <p:txBody>
          <a:bodyPr wrap="none" rtlCol="0">
            <a:spAutoFit/>
          </a:bodyPr>
          <a:lstStyle/>
          <a:p>
            <a:r>
              <a:rPr lang="en-US" b="1" dirty="0"/>
              <a:t>TaxSlayer automatically checks after excludable premiums entered</a:t>
            </a:r>
          </a:p>
        </p:txBody>
      </p:sp>
    </p:spTree>
    <p:extLst>
      <p:ext uri="{BB962C8B-B14F-4D97-AF65-F5344CB8AC3E}">
        <p14:creationId xmlns:p14="http://schemas.microsoft.com/office/powerpoint/2010/main" val="10351065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12648" y="1563329"/>
            <a:ext cx="7745539" cy="4312586"/>
          </a:xfrm>
          <a:prstGeom prst="rect">
            <a:avLst/>
          </a:prstGeom>
        </p:spPr>
      </p:pic>
      <p:sp>
        <p:nvSpPr>
          <p:cNvPr id="499714" name="Title 1"/>
          <p:cNvSpPr>
            <a:spLocks noGrp="1"/>
          </p:cNvSpPr>
          <p:nvPr>
            <p:ph type="title"/>
          </p:nvPr>
        </p:nvSpPr>
        <p:spPr>
          <a:xfrm>
            <a:off x="685800" y="222263"/>
            <a:ext cx="8458200" cy="1143000"/>
          </a:xfrm>
        </p:spPr>
        <p:txBody>
          <a:bodyPr>
            <a:noAutofit/>
          </a:bodyPr>
          <a:lstStyle/>
          <a:p>
            <a:r>
              <a:rPr lang="en-US" altLang="en-US" sz="2600" dirty="0"/>
              <a:t>TS – Taxable Amount of Public Safety Officer Pension Distribution – Form 1099-R</a:t>
            </a:r>
            <a:br>
              <a:rPr lang="en-US" altLang="en-US" sz="2600" dirty="0"/>
            </a:br>
            <a:r>
              <a:rPr lang="en-US" altLang="en-US" sz="2000" dirty="0">
                <a:solidFill>
                  <a:srgbClr val="0070C0"/>
                </a:solidFill>
              </a:rPr>
              <a:t>Federal section \ Income \ Enter Myself \ IRA/Pension Distributions (1099-R, 1099-SSA) \ Add or Edit a 1099-R</a:t>
            </a:r>
            <a:endParaRPr lang="en-US" altLang="en-US" sz="22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51</a:t>
            </a:fld>
            <a:endParaRPr lang="en-US" dirty="0"/>
          </a:p>
        </p:txBody>
      </p:sp>
      <p:pic>
        <p:nvPicPr>
          <p:cNvPr id="23" name="Picture 2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36" name="TextBox 35"/>
          <p:cNvSpPr txBox="1"/>
          <p:nvPr/>
        </p:nvSpPr>
        <p:spPr>
          <a:xfrm>
            <a:off x="1024850" y="2553081"/>
            <a:ext cx="3269349" cy="923330"/>
          </a:xfrm>
          <a:prstGeom prst="rect">
            <a:avLst/>
          </a:prstGeom>
          <a:solidFill>
            <a:schemeClr val="accent5">
              <a:lumMod val="75000"/>
            </a:schemeClr>
          </a:solidFill>
          <a:ln>
            <a:solidFill>
              <a:srgbClr val="002060"/>
            </a:solidFill>
          </a:ln>
        </p:spPr>
        <p:txBody>
          <a:bodyPr wrap="square" rtlCol="0">
            <a:spAutoFit/>
          </a:bodyPr>
          <a:lstStyle/>
          <a:p>
            <a:r>
              <a:rPr lang="en-US" b="1" dirty="0"/>
              <a:t>TaxSlayer calculates taxable</a:t>
            </a:r>
          </a:p>
          <a:p>
            <a:r>
              <a:rPr lang="en-US" b="1" dirty="0"/>
              <a:t>amount after excludable premiums are entered</a:t>
            </a:r>
          </a:p>
        </p:txBody>
      </p:sp>
      <p:sp>
        <p:nvSpPr>
          <p:cNvPr id="39" name="Oval 5"/>
          <p:cNvSpPr>
            <a:spLocks noChangeArrowheads="1"/>
          </p:cNvSpPr>
          <p:nvPr/>
        </p:nvSpPr>
        <p:spPr bwMode="auto">
          <a:xfrm>
            <a:off x="4494725" y="2761558"/>
            <a:ext cx="1743211" cy="5063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60473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p:cNvSpPr>
            <a:spLocks noGrp="1"/>
          </p:cNvSpPr>
          <p:nvPr>
            <p:ph type="title"/>
          </p:nvPr>
        </p:nvSpPr>
        <p:spPr/>
        <p:txBody>
          <a:bodyPr/>
          <a:lstStyle/>
          <a:p>
            <a:r>
              <a:rPr lang="en-US" altLang="en-US" dirty="0"/>
              <a:t>Tax-Free Exchanges</a:t>
            </a:r>
          </a:p>
        </p:txBody>
      </p:sp>
      <p:sp>
        <p:nvSpPr>
          <p:cNvPr id="542723" name="Content Placeholder 2"/>
          <p:cNvSpPr>
            <a:spLocks noGrp="1"/>
          </p:cNvSpPr>
          <p:nvPr>
            <p:ph idx="1"/>
          </p:nvPr>
        </p:nvSpPr>
        <p:spPr/>
        <p:txBody>
          <a:bodyPr>
            <a:normAutofit/>
          </a:bodyPr>
          <a:lstStyle/>
          <a:p>
            <a:r>
              <a:rPr lang="en-US" altLang="en-US" dirty="0"/>
              <a:t> </a:t>
            </a:r>
            <a:r>
              <a:rPr lang="en-US" altLang="en-US" sz="3000" dirty="0"/>
              <a:t>Certain distributions can be considered tax-free exchanges </a:t>
            </a:r>
          </a:p>
          <a:p>
            <a:pPr lvl="1"/>
            <a:r>
              <a:rPr lang="en-US" altLang="en-US" dirty="0"/>
              <a:t> </a:t>
            </a:r>
            <a:r>
              <a:rPr lang="en-US" altLang="en-US" sz="2400" dirty="0"/>
              <a:t>Example – Return on contributions made to annuity</a:t>
            </a:r>
          </a:p>
          <a:p>
            <a:pPr lvl="1"/>
            <a:r>
              <a:rPr lang="en-US" altLang="en-US" sz="2400" dirty="0"/>
              <a:t> Must probe with taxpayer to really understand what 1099-R is showing</a:t>
            </a:r>
          </a:p>
          <a:p>
            <a:r>
              <a:rPr lang="en-US" altLang="en-US" sz="3000" dirty="0"/>
              <a:t> If part or all of distribution should really be nontaxable, subtract tax-exempt amount before entering taxable amount in Box 2a</a:t>
            </a:r>
          </a:p>
          <a:p>
            <a:pPr lvl="1">
              <a:buNone/>
            </a:pPr>
            <a:endParaRPr lang="en-US" altLang="en-US" dirty="0"/>
          </a:p>
          <a:p>
            <a:pPr lvl="1"/>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52</a:t>
            </a:fld>
            <a:endParaRPr lang="en-US" dirty="0"/>
          </a:p>
        </p:txBody>
      </p:sp>
    </p:spTree>
    <p:extLst>
      <p:ext uri="{BB962C8B-B14F-4D97-AF65-F5344CB8AC3E}">
        <p14:creationId xmlns:p14="http://schemas.microsoft.com/office/powerpoint/2010/main" val="36619701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itle 1"/>
          <p:cNvSpPr>
            <a:spLocks noGrp="1"/>
          </p:cNvSpPr>
          <p:nvPr>
            <p:ph type="title"/>
          </p:nvPr>
        </p:nvSpPr>
        <p:spPr/>
        <p:txBody>
          <a:bodyPr>
            <a:normAutofit/>
          </a:bodyPr>
          <a:lstStyle/>
          <a:p>
            <a:r>
              <a:rPr lang="en-US" altLang="en-US" dirty="0"/>
              <a:t>Other Special 1099-R Cases</a:t>
            </a:r>
          </a:p>
        </p:txBody>
      </p:sp>
      <p:sp>
        <p:nvSpPr>
          <p:cNvPr id="544771" name="Content Placeholder 2"/>
          <p:cNvSpPr>
            <a:spLocks noGrp="1"/>
          </p:cNvSpPr>
          <p:nvPr>
            <p:ph idx="1"/>
          </p:nvPr>
        </p:nvSpPr>
        <p:spPr/>
        <p:txBody>
          <a:bodyPr>
            <a:normAutofit lnSpcReduction="10000"/>
          </a:bodyPr>
          <a:lstStyle/>
          <a:p>
            <a:r>
              <a:rPr lang="en-US" altLang="en-US" dirty="0"/>
              <a:t> </a:t>
            </a:r>
            <a:r>
              <a:rPr lang="en-US" altLang="en-US" sz="3200" dirty="0"/>
              <a:t>If distribution is from an IRA that included non-deductible contributions (taxed at time of contribution) </a:t>
            </a:r>
          </a:p>
          <a:p>
            <a:pPr lvl="1"/>
            <a:r>
              <a:rPr lang="en-US" altLang="en-US" dirty="0"/>
              <a:t> </a:t>
            </a:r>
            <a:r>
              <a:rPr lang="en-US" altLang="en-US" sz="2400" dirty="0"/>
              <a:t>Refer to an experienced counselor </a:t>
            </a:r>
          </a:p>
          <a:p>
            <a:pPr lvl="1"/>
            <a:r>
              <a:rPr lang="en-US" altLang="en-US" sz="2400" dirty="0"/>
              <a:t> Must complete Form 8606 Part III</a:t>
            </a:r>
          </a:p>
          <a:p>
            <a:pPr lvl="1"/>
            <a:r>
              <a:rPr lang="en-US" altLang="en-US" sz="2400" dirty="0"/>
              <a:t> Form 8606 Nondeductible IRAs Part I from prior years needed to determine taxable amount of distribution</a:t>
            </a:r>
          </a:p>
          <a:p>
            <a:pPr lvl="2"/>
            <a:r>
              <a:rPr lang="en-US" altLang="en-US" sz="2400" dirty="0"/>
              <a:t> Only enter taxable amount in Box 2a on 1099-R screen</a:t>
            </a:r>
          </a:p>
          <a:p>
            <a:pPr lvl="1"/>
            <a:r>
              <a:rPr lang="en-US" altLang="en-US" sz="2400" dirty="0"/>
              <a:t> See TaxPrep4Free.org Preparer page Special Topics Document “IRA Non-Deductible Contributions and Distributions”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53</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341312106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itle 1"/>
          <p:cNvSpPr>
            <a:spLocks noGrp="1"/>
          </p:cNvSpPr>
          <p:nvPr>
            <p:ph type="title"/>
          </p:nvPr>
        </p:nvSpPr>
        <p:spPr>
          <a:xfrm>
            <a:off x="685800" y="277813"/>
            <a:ext cx="8001000" cy="1143000"/>
          </a:xfrm>
        </p:spPr>
        <p:txBody>
          <a:bodyPr>
            <a:normAutofit/>
          </a:bodyPr>
          <a:lstStyle/>
          <a:p>
            <a:r>
              <a:rPr lang="en-US" altLang="en-US" dirty="0"/>
              <a:t>Other Special 1099-R Cases</a:t>
            </a:r>
            <a:endParaRPr lang="en-US" altLang="en-US" sz="3200" dirty="0"/>
          </a:p>
        </p:txBody>
      </p:sp>
      <p:sp>
        <p:nvSpPr>
          <p:cNvPr id="546819" name="Content Placeholder 2"/>
          <p:cNvSpPr>
            <a:spLocks noGrp="1"/>
          </p:cNvSpPr>
          <p:nvPr>
            <p:ph idx="1"/>
          </p:nvPr>
        </p:nvSpPr>
        <p:spPr>
          <a:xfrm>
            <a:off x="609600" y="1524000"/>
            <a:ext cx="8204200" cy="4800600"/>
          </a:xfrm>
        </p:spPr>
        <p:txBody>
          <a:bodyPr>
            <a:normAutofit fontScale="92500" lnSpcReduction="20000"/>
          </a:bodyPr>
          <a:lstStyle/>
          <a:p>
            <a:r>
              <a:rPr lang="en-US" altLang="en-US" dirty="0"/>
              <a:t> </a:t>
            </a:r>
            <a:r>
              <a:rPr lang="en-US" altLang="en-US" sz="3200" dirty="0"/>
              <a:t>For conversion of a traditional IRA (with no non-deductible contributions) into a Roth IRA,  distribution is taxable</a:t>
            </a:r>
          </a:p>
          <a:p>
            <a:pPr lvl="1"/>
            <a:r>
              <a:rPr lang="en-US" altLang="en-US" sz="3000" dirty="0"/>
              <a:t> </a:t>
            </a:r>
            <a:r>
              <a:rPr lang="en-US" altLang="en-US" sz="2400" dirty="0"/>
              <a:t>Enter as normal on 1099-R screen</a:t>
            </a:r>
          </a:p>
          <a:p>
            <a:r>
              <a:rPr lang="en-US" altLang="en-US" dirty="0">
                <a:solidFill>
                  <a:srgbClr val="FF0000"/>
                </a:solidFill>
              </a:rPr>
              <a:t> </a:t>
            </a:r>
            <a:r>
              <a:rPr lang="en-US" altLang="en-US" sz="3200" dirty="0">
                <a:solidFill>
                  <a:schemeClr val="tx1">
                    <a:lumMod val="95000"/>
                    <a:lumOff val="5000"/>
                  </a:schemeClr>
                </a:solidFill>
              </a:rPr>
              <a:t>For distributions from a Roth IRA</a:t>
            </a:r>
          </a:p>
          <a:p>
            <a:pPr lvl="1"/>
            <a:r>
              <a:rPr lang="en-US" altLang="en-US" sz="2400" dirty="0">
                <a:solidFill>
                  <a:schemeClr val="tx1">
                    <a:lumMod val="95000"/>
                    <a:lumOff val="5000"/>
                  </a:schemeClr>
                </a:solidFill>
              </a:rPr>
              <a:t> Determine if distribution is a qualified distribution (Pub 4012 Page D-40)</a:t>
            </a:r>
          </a:p>
          <a:p>
            <a:pPr lvl="2"/>
            <a:r>
              <a:rPr lang="en-US" altLang="en-US" sz="2100" dirty="0">
                <a:solidFill>
                  <a:schemeClr val="tx1">
                    <a:lumMod val="95000"/>
                    <a:lumOff val="5000"/>
                  </a:schemeClr>
                </a:solidFill>
              </a:rPr>
              <a:t>If any part of distribution is non-qualified, requires completion of Form 8606 Part III  -  </a:t>
            </a:r>
            <a:r>
              <a:rPr lang="en-US" altLang="en-US" sz="2100" dirty="0">
                <a:solidFill>
                  <a:srgbClr val="FF0000"/>
                </a:solidFill>
              </a:rPr>
              <a:t>Out of Scope</a:t>
            </a:r>
            <a:r>
              <a:rPr lang="en-US" altLang="en-US" sz="2100" dirty="0">
                <a:solidFill>
                  <a:schemeClr val="tx1">
                    <a:lumMod val="95000"/>
                    <a:lumOff val="5000"/>
                  </a:schemeClr>
                </a:solidFill>
              </a:rPr>
              <a:t>  </a:t>
            </a:r>
            <a:endParaRPr lang="en-US" altLang="en-US" sz="2400" dirty="0">
              <a:solidFill>
                <a:schemeClr val="tx1">
                  <a:lumMod val="95000"/>
                  <a:lumOff val="5000"/>
                </a:schemeClr>
              </a:solidFill>
            </a:endParaRPr>
          </a:p>
          <a:p>
            <a:pPr lvl="1"/>
            <a:r>
              <a:rPr lang="en-US" altLang="en-US" dirty="0">
                <a:solidFill>
                  <a:schemeClr val="tx1">
                    <a:lumMod val="95000"/>
                    <a:lumOff val="5000"/>
                  </a:schemeClr>
                </a:solidFill>
              </a:rPr>
              <a:t> </a:t>
            </a:r>
            <a:r>
              <a:rPr lang="en-US" altLang="en-US" sz="2400" dirty="0">
                <a:solidFill>
                  <a:schemeClr val="tx1">
                    <a:lumMod val="95000"/>
                    <a:lumOff val="5000"/>
                  </a:schemeClr>
                </a:solidFill>
              </a:rPr>
              <a:t>If 1099-R shows Code Q in Box 7, all of the distribution is qualified and, therefore, not taxable</a:t>
            </a:r>
          </a:p>
          <a:p>
            <a:pPr lvl="2"/>
            <a:r>
              <a:rPr lang="en-US" altLang="en-US" sz="2100" dirty="0">
                <a:solidFill>
                  <a:schemeClr val="tx1">
                    <a:lumMod val="95000"/>
                    <a:lumOff val="5000"/>
                  </a:schemeClr>
                </a:solidFill>
              </a:rPr>
              <a:t> Enter as normal on 1099-R screen. TaxSlayer enters distribution amount on 1040 Line 15a Gross IRA Distributions, but nothing on Line 15b Taxable IRA Distributions</a:t>
            </a:r>
          </a:p>
          <a:p>
            <a:pPr marL="342900" lvl="1" indent="0">
              <a:buNone/>
            </a:pPr>
            <a:endParaRPr lang="en-US" altLang="en-US" sz="2400" dirty="0">
              <a:solidFill>
                <a:srgbClr val="FF0000"/>
              </a:solidFill>
            </a:endParaRPr>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54</a:t>
            </a:fld>
            <a:endParaRPr lang="en-US" dirty="0"/>
          </a:p>
        </p:txBody>
      </p:sp>
      <p:pic>
        <p:nvPicPr>
          <p:cNvPr id="8"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484" y="4454434"/>
            <a:ext cx="263434" cy="26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J TaxSlayer" title="NJ TaxSlayer"/>
          <p:cNvPicPr>
            <a:picLocks noChangeAspect="1"/>
          </p:cNvPicPr>
          <p:nvPr/>
        </p:nvPicPr>
        <p:blipFill>
          <a:blip r:embed="rId4"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76003201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normAutofit/>
          </a:bodyPr>
          <a:lstStyle/>
          <a:p>
            <a:r>
              <a:rPr lang="en-US" altLang="en-US" dirty="0"/>
              <a:t>NJ Retirement Income Topics</a:t>
            </a:r>
          </a:p>
        </p:txBody>
      </p:sp>
      <p:sp>
        <p:nvSpPr>
          <p:cNvPr id="210947" name="Content Placeholder 2"/>
          <p:cNvSpPr>
            <a:spLocks noGrp="1"/>
          </p:cNvSpPr>
          <p:nvPr>
            <p:ph idx="1"/>
          </p:nvPr>
        </p:nvSpPr>
        <p:spPr>
          <a:xfrm>
            <a:off x="609600" y="1600200"/>
            <a:ext cx="8293100" cy="4724400"/>
          </a:xfrm>
        </p:spPr>
        <p:txBody>
          <a:bodyPr>
            <a:normAutofit/>
          </a:bodyPr>
          <a:lstStyle/>
          <a:p>
            <a:r>
              <a:rPr lang="en-US" altLang="en-US" dirty="0"/>
              <a:t> </a:t>
            </a:r>
            <a:r>
              <a:rPr lang="en-US" dirty="0"/>
              <a:t>Special topics relating to NJ tax law on retirement income to be discussed on subsequent slides </a:t>
            </a:r>
          </a:p>
          <a:p>
            <a:pPr lvl="1"/>
            <a:r>
              <a:rPr lang="en-US" altLang="en-US" dirty="0"/>
              <a:t> Military pensions </a:t>
            </a:r>
          </a:p>
          <a:p>
            <a:pPr lvl="1"/>
            <a:r>
              <a:rPr lang="en-US" altLang="en-US" dirty="0"/>
              <a:t> NJ 1040 Pensions/Annuities/IRA Withdrawals (NJ 1040 Lines 19a/19b)</a:t>
            </a:r>
          </a:p>
          <a:p>
            <a:pPr lvl="1"/>
            <a:r>
              <a:rPr lang="en-US" altLang="en-US" dirty="0"/>
              <a:t> Rules on taxability of NJ retirement income</a:t>
            </a:r>
          </a:p>
          <a:p>
            <a:pPr lvl="1"/>
            <a:r>
              <a:rPr lang="en-US" altLang="en-US" dirty="0"/>
              <a:t> NJ IRA Worksheet for IRAs, 403b, 457b, Thrift Savings Plan</a:t>
            </a:r>
          </a:p>
          <a:p>
            <a:pPr lvl="1"/>
            <a:r>
              <a:rPr lang="en-US" altLang="en-US" dirty="0"/>
              <a:t> NJ contributory pensions</a:t>
            </a:r>
          </a:p>
          <a:p>
            <a:pPr lvl="1"/>
            <a:r>
              <a:rPr lang="en-US" altLang="en-US" dirty="0"/>
              <a:t> 3-year rule for pensions</a:t>
            </a:r>
          </a:p>
          <a:p>
            <a:pPr lvl="1"/>
            <a:r>
              <a:rPr lang="en-US" altLang="en-US" dirty="0"/>
              <a:t> NJ pension exclusion</a:t>
            </a:r>
          </a:p>
          <a:p>
            <a:pPr lvl="1"/>
            <a:r>
              <a:rPr lang="en-US" altLang="en-US" dirty="0"/>
              <a:t> NJ other retirement income exclusions</a:t>
            </a:r>
          </a:p>
          <a:p>
            <a:pPr>
              <a:buNone/>
            </a:pPr>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55</a:t>
            </a:fld>
            <a:endParaRPr lang="en-US" dirty="0"/>
          </a:p>
        </p:txBody>
      </p:sp>
    </p:spTree>
    <p:extLst>
      <p:ext uri="{BB962C8B-B14F-4D97-AF65-F5344CB8AC3E}">
        <p14:creationId xmlns:p14="http://schemas.microsoft.com/office/powerpoint/2010/main" val="5336558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a:bodyPr>
          <a:lstStyle/>
          <a:p>
            <a:r>
              <a:rPr lang="en-US" altLang="en-US" dirty="0"/>
              <a:t>Military Pensions on NJ Return</a:t>
            </a:r>
          </a:p>
        </p:txBody>
      </p:sp>
      <p:sp>
        <p:nvSpPr>
          <p:cNvPr id="223235" name="Content Placeholder 2"/>
          <p:cNvSpPr>
            <a:spLocks noGrp="1"/>
          </p:cNvSpPr>
          <p:nvPr>
            <p:ph idx="1"/>
          </p:nvPr>
        </p:nvSpPr>
        <p:spPr>
          <a:xfrm>
            <a:off x="609600" y="1420813"/>
            <a:ext cx="8077200" cy="2693987"/>
          </a:xfrm>
        </p:spPr>
        <p:txBody>
          <a:bodyPr>
            <a:normAutofit/>
          </a:bodyPr>
          <a:lstStyle/>
          <a:p>
            <a:r>
              <a:rPr lang="en-US" altLang="en-US" sz="2300" dirty="0"/>
              <a:t>Military pensions are not taxable in NJ</a:t>
            </a:r>
          </a:p>
          <a:p>
            <a:r>
              <a:rPr lang="en-US" altLang="en-US" sz="2300" dirty="0"/>
              <a:t>Amount of military pension will flow through from entry of 1099-R in Federal section, so must tell TaxSlayer to subtract this from NJ taxable income</a:t>
            </a:r>
          </a:p>
          <a:p>
            <a:r>
              <a:rPr lang="en-US" altLang="en-US" sz="2300" dirty="0">
                <a:solidFill>
                  <a:srgbClr val="FF0000"/>
                </a:solidFill>
              </a:rPr>
              <a:t>Capture the amount of the military pension in NJ Checklist Income Subject to Tax section for later entry in TaxSlayer State section</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56</a:t>
            </a:fld>
            <a:endParaRPr lang="en-US" dirty="0"/>
          </a:p>
        </p:txBody>
      </p:sp>
      <p:pic>
        <p:nvPicPr>
          <p:cNvPr id="5" name="Picture 4"/>
          <p:cNvPicPr>
            <a:picLocks noChangeAspect="1"/>
          </p:cNvPicPr>
          <p:nvPr/>
        </p:nvPicPr>
        <p:blipFill rotWithShape="1">
          <a:blip r:embed="rId4"/>
          <a:srcRect b="27001"/>
          <a:stretch/>
        </p:blipFill>
        <p:spPr>
          <a:xfrm>
            <a:off x="1447800" y="4016014"/>
            <a:ext cx="6934200" cy="2440566"/>
          </a:xfrm>
          <a:prstGeom prst="rect">
            <a:avLst/>
          </a:prstGeom>
        </p:spPr>
      </p:pic>
      <p:cxnSp>
        <p:nvCxnSpPr>
          <p:cNvPr id="9" name="Straight Arrow Connector 8"/>
          <p:cNvCxnSpPr/>
          <p:nvPr/>
        </p:nvCxnSpPr>
        <p:spPr bwMode="auto">
          <a:xfrm>
            <a:off x="457200" y="4973783"/>
            <a:ext cx="2828441" cy="1667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860460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normAutofit/>
          </a:bodyPr>
          <a:lstStyle/>
          <a:p>
            <a:r>
              <a:rPr lang="en-US" altLang="en-US" dirty="0"/>
              <a:t>NJ 1040 Line 19 Pensions/Annuities/IRA Withdrawals</a:t>
            </a:r>
          </a:p>
        </p:txBody>
      </p:sp>
      <p:sp>
        <p:nvSpPr>
          <p:cNvPr id="210947" name="Content Placeholder 2"/>
          <p:cNvSpPr>
            <a:spLocks noGrp="1"/>
          </p:cNvSpPr>
          <p:nvPr>
            <p:ph idx="1"/>
          </p:nvPr>
        </p:nvSpPr>
        <p:spPr>
          <a:xfrm>
            <a:off x="609600" y="1600200"/>
            <a:ext cx="8204200" cy="4724400"/>
          </a:xfrm>
        </p:spPr>
        <p:txBody>
          <a:bodyPr>
            <a:normAutofit fontScale="92500" lnSpcReduction="20000"/>
          </a:bodyPr>
          <a:lstStyle/>
          <a:p>
            <a:r>
              <a:rPr lang="en-US" altLang="en-US" dirty="0"/>
              <a:t> </a:t>
            </a:r>
            <a:r>
              <a:rPr lang="en-US" altLang="en-US" sz="3000" dirty="0"/>
              <a:t>NJ 1040 includes all distribution amounts from pensions, annuities, and IRAs on Line 19</a:t>
            </a:r>
          </a:p>
          <a:p>
            <a:pPr lvl="1"/>
            <a:r>
              <a:rPr lang="en-US" altLang="en-US" dirty="0"/>
              <a:t> NJ does not have separate lines for IRAs vs. pensions/annuities as Federal 1040 does</a:t>
            </a:r>
          </a:p>
          <a:p>
            <a:r>
              <a:rPr lang="en-US" altLang="en-US" sz="3000" dirty="0"/>
              <a:t> NJ 1040 Line 19a includes all the taxable distribution amounts </a:t>
            </a:r>
          </a:p>
          <a:p>
            <a:r>
              <a:rPr lang="en-US" altLang="en-US" sz="3000" dirty="0"/>
              <a:t> NJ 1040 Line 19b includes all excludable amounts</a:t>
            </a:r>
          </a:p>
          <a:p>
            <a:r>
              <a:rPr lang="en-US" altLang="en-US" sz="3000" dirty="0"/>
              <a:t> Total of Lines 19a + 19b should equal the total of all 1099-R Box 1s </a:t>
            </a:r>
          </a:p>
          <a:p>
            <a:pPr lvl="1"/>
            <a:r>
              <a:rPr lang="en-US" altLang="en-US" sz="2700" dirty="0"/>
              <a:t> Does not include 1099-Rs for distributions that are totally tax-exempt, such as military pensions, disability pensions for persons under 65, Railroad Retirement Tier 2 pensions.  These items do not appear on NJ 1040 at all</a:t>
            </a:r>
          </a:p>
          <a:p>
            <a:pPr marL="0" indent="0">
              <a:buNone/>
            </a:pPr>
            <a:endParaRPr lang="en-US" altLang="en-US" dirty="0"/>
          </a:p>
          <a:p>
            <a:pPr marL="256032" indent="-256032">
              <a:buNone/>
            </a:pPr>
            <a:endParaRPr lang="en-US" altLang="en-US" dirty="0"/>
          </a:p>
          <a:p>
            <a:pPr marL="256032" indent="-256032">
              <a:buNone/>
            </a:pPr>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119603"/>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57</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1084539"/>
            <a:ext cx="612648" cy="163373"/>
          </a:xfrm>
          <a:prstGeom prst="rect">
            <a:avLst/>
          </a:prstGeom>
        </p:spPr>
      </p:pic>
    </p:spTree>
    <p:extLst>
      <p:ext uri="{BB962C8B-B14F-4D97-AF65-F5344CB8AC3E}">
        <p14:creationId xmlns:p14="http://schemas.microsoft.com/office/powerpoint/2010/main" val="72666455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NJ 1040 Line 19b – Excludable Pensions, Annuities, &amp; IRA Withdrawals</a:t>
            </a:r>
          </a:p>
        </p:txBody>
      </p:sp>
      <p:sp>
        <p:nvSpPr>
          <p:cNvPr id="3" name="Content Placeholder 2"/>
          <p:cNvSpPr>
            <a:spLocks noGrp="1"/>
          </p:cNvSpPr>
          <p:nvPr>
            <p:ph idx="1"/>
          </p:nvPr>
        </p:nvSpPr>
        <p:spPr/>
        <p:txBody>
          <a:bodyPr>
            <a:normAutofit fontScale="85000" lnSpcReduction="20000"/>
          </a:bodyPr>
          <a:lstStyle/>
          <a:p>
            <a:r>
              <a:rPr lang="en-US" sz="3500" dirty="0"/>
              <a:t> NJ 1040 Line 19b is used to show the excludable portion of any distribution you received from a contributory pension, annuity, or IRA. This is the amount that represents your previously taxed contributions to the plan</a:t>
            </a:r>
          </a:p>
          <a:p>
            <a:r>
              <a:rPr lang="en-US" altLang="en-US" sz="3500" dirty="0"/>
              <a:t> </a:t>
            </a:r>
            <a:r>
              <a:rPr lang="en-US" sz="3500" dirty="0"/>
              <a:t>To determine the excludable amount to enter, add together:</a:t>
            </a:r>
          </a:p>
          <a:p>
            <a:pPr lvl="1"/>
            <a:r>
              <a:rPr lang="en-US" sz="3300" dirty="0"/>
              <a:t> Non-taxable amounts calculated on the Simplified General Rule Worksheet</a:t>
            </a:r>
          </a:p>
          <a:p>
            <a:pPr lvl="1"/>
            <a:r>
              <a:rPr lang="en-US" sz="3300" dirty="0"/>
              <a:t> The difference amount anytime the 1099-R Box 1 (gross distribution) is different than Box 2a (taxable amount)</a:t>
            </a:r>
          </a:p>
          <a:p>
            <a:endParaRPr lang="en-US" altLang="en-US" dirty="0"/>
          </a:p>
          <a:p>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58</a:t>
            </a:fld>
            <a:endParaRPr lang="en-US" dirty="0"/>
          </a:p>
        </p:txBody>
      </p:sp>
      <p:pic>
        <p:nvPicPr>
          <p:cNvPr id="9" name="Picture 8" descr="NJ TaxSlayer" title="NJ TaxSlayer"/>
          <p:cNvPicPr>
            <a:picLocks noChangeAspect="1"/>
          </p:cNvPicPr>
          <p:nvPr/>
        </p:nvPicPr>
        <p:blipFill>
          <a:blip r:embed="rId4" cstate="print"/>
          <a:stretch>
            <a:fillRect/>
          </a:stretch>
        </p:blipFill>
        <p:spPr>
          <a:xfrm>
            <a:off x="0" y="1066800"/>
            <a:ext cx="612648" cy="163373"/>
          </a:xfrm>
          <a:prstGeom prst="rect">
            <a:avLst/>
          </a:prstGeom>
        </p:spPr>
      </p:pic>
    </p:spTree>
    <p:extLst>
      <p:ext uri="{BB962C8B-B14F-4D97-AF65-F5344CB8AC3E}">
        <p14:creationId xmlns:p14="http://schemas.microsoft.com/office/powerpoint/2010/main" val="18602857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NJ 1040 Line 19b – Excludable Pensions, Annuities, &amp; IRA Withdrawals</a:t>
            </a:r>
            <a:endParaRPr lang="en-US" sz="2800" b="0" dirty="0"/>
          </a:p>
        </p:txBody>
      </p:sp>
      <p:sp>
        <p:nvSpPr>
          <p:cNvPr id="3" name="Content Placeholder 2"/>
          <p:cNvSpPr>
            <a:spLocks noGrp="1"/>
          </p:cNvSpPr>
          <p:nvPr>
            <p:ph idx="1"/>
          </p:nvPr>
        </p:nvSpPr>
        <p:spPr>
          <a:xfrm>
            <a:off x="609600" y="1524000"/>
            <a:ext cx="8077200" cy="4800600"/>
          </a:xfrm>
        </p:spPr>
        <p:txBody>
          <a:bodyPr>
            <a:normAutofit fontScale="92500" lnSpcReduction="20000"/>
          </a:bodyPr>
          <a:lstStyle/>
          <a:p>
            <a:pPr lvl="1"/>
            <a:r>
              <a:rPr lang="en-US" sz="3600" dirty="0"/>
              <a:t> The full amount received when using the Three-Year Rule until all of the contributions are recovered</a:t>
            </a:r>
          </a:p>
          <a:p>
            <a:pPr lvl="1"/>
            <a:r>
              <a:rPr lang="en-US" sz="3600" dirty="0"/>
              <a:t> Do not include pensions that are not taxed in NJ such as  military pensions, disability pensions under 65,  and Railroad Retirement Tier 2 pensions </a:t>
            </a:r>
          </a:p>
          <a:p>
            <a:r>
              <a:rPr lang="en-US" sz="3900" dirty="0"/>
              <a:t> Refer to TaxPrep4Free.org “NJ Special Handling” document on Preparer page for details</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59</a:t>
            </a:fld>
            <a:endParaRPr lang="en-US" dirty="0"/>
          </a:p>
        </p:txBody>
      </p:sp>
      <p:sp>
        <p:nvSpPr>
          <p:cNvPr id="9" name="TextBox 8"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pic>
        <p:nvPicPr>
          <p:cNvPr id="10" name="Picture 9" descr="NJ TaxSlayer" title="NJ TaxSlayer"/>
          <p:cNvPicPr>
            <a:picLocks noChangeAspect="1"/>
          </p:cNvPicPr>
          <p:nvPr/>
        </p:nvPicPr>
        <p:blipFill>
          <a:blip r:embed="rId4" cstate="print"/>
          <a:stretch>
            <a:fillRect/>
          </a:stretch>
        </p:blipFill>
        <p:spPr>
          <a:xfrm>
            <a:off x="0" y="1066800"/>
            <a:ext cx="612648" cy="163373"/>
          </a:xfrm>
          <a:prstGeom prst="rect">
            <a:avLst/>
          </a:prstGeom>
        </p:spPr>
      </p:pic>
    </p:spTree>
    <p:extLst>
      <p:ext uri="{BB962C8B-B14F-4D97-AF65-F5344CB8AC3E}">
        <p14:creationId xmlns:p14="http://schemas.microsoft.com/office/powerpoint/2010/main" val="17507977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ltLang="en-US" dirty="0"/>
              <a:t>Traditional IRA</a:t>
            </a:r>
          </a:p>
        </p:txBody>
      </p:sp>
      <p:sp>
        <p:nvSpPr>
          <p:cNvPr id="475139" name="Rectangle 3"/>
          <p:cNvSpPr>
            <a:spLocks noGrp="1" noChangeArrowheads="1"/>
          </p:cNvSpPr>
          <p:nvPr>
            <p:ph idx="1"/>
          </p:nvPr>
        </p:nvSpPr>
        <p:spPr>
          <a:xfrm>
            <a:off x="609600" y="1524000"/>
            <a:ext cx="8077200" cy="4800600"/>
          </a:xfrm>
        </p:spPr>
        <p:txBody>
          <a:bodyPr>
            <a:normAutofit/>
          </a:bodyPr>
          <a:lstStyle/>
          <a:p>
            <a:pPr>
              <a:lnSpc>
                <a:spcPct val="80000"/>
              </a:lnSpc>
            </a:pPr>
            <a:r>
              <a:rPr lang="en-US" altLang="en-US" sz="2500" dirty="0"/>
              <a:t> </a:t>
            </a:r>
            <a:r>
              <a:rPr lang="en-US" altLang="en-US" sz="3000" dirty="0"/>
              <a:t>Must have earned income &amp; be &lt; 70½ to contribute</a:t>
            </a:r>
          </a:p>
          <a:p>
            <a:pPr>
              <a:lnSpc>
                <a:spcPct val="80000"/>
              </a:lnSpc>
            </a:pPr>
            <a:r>
              <a:rPr lang="en-US" altLang="en-US" sz="3000" dirty="0"/>
              <a:t> Federal rules: </a:t>
            </a:r>
          </a:p>
          <a:p>
            <a:pPr lvl="1">
              <a:lnSpc>
                <a:spcPct val="80000"/>
              </a:lnSpc>
            </a:pPr>
            <a:r>
              <a:rPr lang="en-US" altLang="en-US" sz="2400" dirty="0"/>
              <a:t> Contributions tax deductible in the year made for Federal </a:t>
            </a:r>
          </a:p>
          <a:p>
            <a:pPr lvl="2">
              <a:lnSpc>
                <a:spcPct val="80000"/>
              </a:lnSpc>
            </a:pPr>
            <a:r>
              <a:rPr lang="en-US" altLang="en-US" sz="2100" dirty="0"/>
              <a:t>Current limit – $5,500/$6,500 if &gt;/= 50 years of age </a:t>
            </a:r>
          </a:p>
          <a:p>
            <a:pPr lvl="2">
              <a:lnSpc>
                <a:spcPct val="80000"/>
              </a:lnSpc>
            </a:pPr>
            <a:r>
              <a:rPr lang="en-US" altLang="en-US" sz="2100" dirty="0"/>
              <a:t>May be reduced based on retirement plan, filing status, income</a:t>
            </a:r>
          </a:p>
          <a:p>
            <a:pPr lvl="2">
              <a:lnSpc>
                <a:spcPct val="80000"/>
              </a:lnSpc>
            </a:pPr>
            <a:r>
              <a:rPr lang="en-US" altLang="en-US" sz="2100" dirty="0"/>
              <a:t>Contributions can be made </a:t>
            </a:r>
            <a:r>
              <a:rPr lang="en-US" sz="2100" dirty="0"/>
              <a:t>up to tax return due date &amp; applied retroactively to tax year</a:t>
            </a:r>
            <a:r>
              <a:rPr lang="en-US" altLang="en-US" sz="2100" dirty="0"/>
              <a:t> </a:t>
            </a:r>
          </a:p>
          <a:p>
            <a:pPr lvl="2">
              <a:lnSpc>
                <a:spcPct val="80000"/>
              </a:lnSpc>
            </a:pPr>
            <a:r>
              <a:rPr lang="en-US" altLang="en-US" sz="2100" dirty="0"/>
              <a:t>Discussed  in depth in Adjustments module</a:t>
            </a:r>
          </a:p>
          <a:p>
            <a:pPr lvl="1">
              <a:lnSpc>
                <a:spcPct val="80000"/>
              </a:lnSpc>
            </a:pPr>
            <a:r>
              <a:rPr lang="en-US" altLang="en-US" sz="2400" dirty="0"/>
              <a:t> Earnings accumulate tax deferred </a:t>
            </a:r>
          </a:p>
          <a:p>
            <a:pPr lvl="1">
              <a:lnSpc>
                <a:spcPct val="80000"/>
              </a:lnSpc>
            </a:pPr>
            <a:r>
              <a:rPr lang="en-US" altLang="en-US" sz="2400" dirty="0"/>
              <a:t> Distributions taxable in the year received</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dirty="0"/>
          </a:p>
        </p:txBody>
      </p:sp>
    </p:spTree>
    <p:extLst>
      <p:ext uri="{BB962C8B-B14F-4D97-AF65-F5344CB8AC3E}">
        <p14:creationId xmlns:p14="http://schemas.microsoft.com/office/powerpoint/2010/main" val="348377577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stretch>
            <a:fillRect/>
          </a:stretch>
        </p:blipFill>
        <p:spPr>
          <a:xfrm>
            <a:off x="609599" y="1605480"/>
            <a:ext cx="7933509" cy="4795320"/>
          </a:xfrm>
          <a:prstGeom prst="rect">
            <a:avLst/>
          </a:prstGeom>
        </p:spPr>
      </p:pic>
      <p:sp>
        <p:nvSpPr>
          <p:cNvPr id="2" name="Title 1"/>
          <p:cNvSpPr>
            <a:spLocks noGrp="1"/>
          </p:cNvSpPr>
          <p:nvPr>
            <p:ph type="title"/>
          </p:nvPr>
        </p:nvSpPr>
        <p:spPr/>
        <p:txBody>
          <a:bodyPr>
            <a:normAutofit/>
          </a:bodyPr>
          <a:lstStyle/>
          <a:p>
            <a:r>
              <a:rPr lang="en-US" sz="3200"/>
              <a:t>TS - Retirement Income on NJ 1040 Lines 19a &amp; 19b</a:t>
            </a:r>
            <a:endParaRPr lang="en-US" sz="3200" dirty="0"/>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3900" y="5041900"/>
            <a:ext cx="6223000" cy="369332"/>
          </a:xfrm>
          <a:prstGeom prst="rect">
            <a:avLst/>
          </a:prstGeom>
          <a:solidFill>
            <a:schemeClr val="accent5">
              <a:lumMod val="75000"/>
            </a:schemeClr>
          </a:solidFill>
          <a:ln>
            <a:solidFill>
              <a:srgbClr val="002060"/>
            </a:solidFill>
          </a:ln>
        </p:spPr>
        <p:txBody>
          <a:bodyPr wrap="square" rtlCol="0">
            <a:spAutoFit/>
          </a:bodyPr>
          <a:lstStyle/>
          <a:p>
            <a:r>
              <a:rPr lang="en-US" b="1" dirty="0"/>
              <a:t>Line 19a: Taxable part of pensions/annuities/IRAs</a:t>
            </a:r>
          </a:p>
        </p:txBody>
      </p:sp>
      <p:cxnSp>
        <p:nvCxnSpPr>
          <p:cNvPr id="10" name="Straight Arrow Connector 9"/>
          <p:cNvCxnSpPr>
            <a:stCxn id="8" idx="3"/>
          </p:cNvCxnSpPr>
          <p:nvPr/>
        </p:nvCxnSpPr>
        <p:spPr bwMode="auto">
          <a:xfrm>
            <a:off x="6946900" y="5226566"/>
            <a:ext cx="787400" cy="323334"/>
          </a:xfrm>
          <a:prstGeom prst="straightConnector1">
            <a:avLst/>
          </a:prstGeom>
          <a:noFill/>
          <a:ln w="38100" cap="flat" cmpd="sng" algn="ctr">
            <a:solidFill>
              <a:srgbClr val="FF0000"/>
            </a:solidFill>
            <a:prstDash val="solid"/>
            <a:round/>
            <a:headEnd type="none" w="med" len="med"/>
            <a:tailEnd type="triangle"/>
          </a:ln>
          <a:effectLst/>
        </p:spPr>
      </p:cxnSp>
      <p:sp>
        <p:nvSpPr>
          <p:cNvPr id="13" name="Oval 5"/>
          <p:cNvSpPr>
            <a:spLocks noChangeArrowheads="1"/>
          </p:cNvSpPr>
          <p:nvPr/>
        </p:nvSpPr>
        <p:spPr bwMode="auto">
          <a:xfrm>
            <a:off x="7734300" y="5511800"/>
            <a:ext cx="609600" cy="266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60</a:t>
            </a:fld>
            <a:endParaRPr lang="en-US" dirty="0"/>
          </a:p>
        </p:txBody>
      </p:sp>
      <p:sp>
        <p:nvSpPr>
          <p:cNvPr id="20" name="TextBox 19"/>
          <p:cNvSpPr txBox="1"/>
          <p:nvPr/>
        </p:nvSpPr>
        <p:spPr>
          <a:xfrm>
            <a:off x="698500" y="5702300"/>
            <a:ext cx="6197600" cy="369332"/>
          </a:xfrm>
          <a:prstGeom prst="rect">
            <a:avLst/>
          </a:prstGeom>
          <a:solidFill>
            <a:schemeClr val="accent5">
              <a:lumMod val="75000"/>
            </a:schemeClr>
          </a:solidFill>
          <a:ln>
            <a:solidFill>
              <a:srgbClr val="001132"/>
            </a:solidFill>
          </a:ln>
        </p:spPr>
        <p:txBody>
          <a:bodyPr wrap="square" rtlCol="0">
            <a:spAutoFit/>
          </a:bodyPr>
          <a:lstStyle/>
          <a:p>
            <a:r>
              <a:rPr lang="en-US" b="1" dirty="0"/>
              <a:t>Line 19b: Excludable part of pensions/annuities/IRAs </a:t>
            </a:r>
          </a:p>
        </p:txBody>
      </p:sp>
      <p:sp>
        <p:nvSpPr>
          <p:cNvPr id="21" name="Oval 20"/>
          <p:cNvSpPr/>
          <p:nvPr/>
        </p:nvSpPr>
        <p:spPr bwMode="auto">
          <a:xfrm>
            <a:off x="7937500" y="5803900"/>
            <a:ext cx="434179" cy="2286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a:off x="6896100" y="5886966"/>
            <a:ext cx="1041400" cy="31234"/>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90477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n-US" altLang="en-US" dirty="0"/>
              <a:t>Rules on Taxability Of Retirement Income - NJ</a:t>
            </a:r>
            <a:endParaRPr lang="en-US" altLang="en-US" sz="2800" dirty="0"/>
          </a:p>
        </p:txBody>
      </p:sp>
      <p:graphicFrame>
        <p:nvGraphicFramePr>
          <p:cNvPr id="5" name="Table 4"/>
          <p:cNvGraphicFramePr>
            <a:graphicFrameLocks noGrp="1"/>
          </p:cNvGraphicFramePr>
          <p:nvPr>
            <p:extLst/>
          </p:nvPr>
        </p:nvGraphicFramePr>
        <p:xfrm>
          <a:off x="609600" y="1600200"/>
          <a:ext cx="8001000" cy="4690971"/>
        </p:xfrm>
        <a:graphic>
          <a:graphicData uri="http://schemas.openxmlformats.org/drawingml/2006/table">
            <a:tbl>
              <a:tblPr/>
              <a:tblGrid>
                <a:gridCol w="3840762">
                  <a:extLst>
                    <a:ext uri="{9D8B030D-6E8A-4147-A177-3AD203B41FA5}">
                      <a16:colId xmlns:a16="http://schemas.microsoft.com/office/drawing/2014/main" val="20000"/>
                    </a:ext>
                  </a:extLst>
                </a:gridCol>
                <a:gridCol w="2407638">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99038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Contribution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Contribution Made with After-NJ-Tax Money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Taxable on Distribution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53226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Employer contributions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rgbClr val="FF0000"/>
                          </a:solidFill>
                          <a:effectLst/>
                          <a:latin typeface="Calibri" pitchFamily="34" charset="0"/>
                          <a:ea typeface="ＭＳ Ｐゴシック" pitchFamily="34" charset="-128"/>
                        </a:rPr>
                        <a:t>N/A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0070C0"/>
                          </a:solidFill>
                          <a:effectLst/>
                          <a:latin typeface="Calibri" pitchFamily="34" charset="0"/>
                          <a:ea typeface="ＭＳ Ｐゴシック" pitchFamily="34" charset="-128"/>
                        </a:rPr>
                        <a:t>YES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574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Employee contributions paid with pre-tax dollars to 401K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rgbClr val="FF0000"/>
                          </a:solidFill>
                          <a:effectLst/>
                          <a:latin typeface="Calibri" pitchFamily="34" charset="0"/>
                          <a:ea typeface="ＭＳ Ｐゴシック" pitchFamily="34" charset="-128"/>
                        </a:rPr>
                        <a:t>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0070C0"/>
                          </a:solidFill>
                          <a:effectLst/>
                          <a:latin typeface="Calibri" pitchFamily="34" charset="0"/>
                          <a:ea typeface="ＭＳ Ｐゴシック" pitchFamily="34" charset="-128"/>
                        </a:rPr>
                        <a:t>YES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2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Employee contributions paid with after-tax dollars (including IRA)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rgbClr val="FF0000"/>
                          </a:solidFill>
                          <a:effectLst/>
                          <a:latin typeface="Calibri" pitchFamily="34" charset="0"/>
                          <a:ea typeface="ＭＳ Ｐゴシック" pitchFamily="34" charset="-128"/>
                        </a:rPr>
                        <a:t>YES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0070C0"/>
                          </a:solidFill>
                          <a:effectLst/>
                          <a:latin typeface="Calibri" pitchFamily="34" charset="0"/>
                          <a:ea typeface="ＭＳ Ｐゴシック" pitchFamily="34" charset="-128"/>
                        </a:rPr>
                        <a:t>NO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55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ea typeface="ＭＳ Ｐゴシック" pitchFamily="34" charset="-128"/>
                        </a:rPr>
                        <a:t>Earnings on both employer &amp; employee contributions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rgbClr val="FF0000"/>
                          </a:solidFill>
                          <a:effectLst/>
                          <a:latin typeface="Calibri" pitchFamily="34" charset="0"/>
                          <a:ea typeface="ＭＳ Ｐゴシック" pitchFamily="34" charset="-128"/>
                        </a:rPr>
                        <a:t>N/A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rgbClr val="0070C0"/>
                          </a:solidFill>
                          <a:effectLst/>
                          <a:latin typeface="Calibri" pitchFamily="34" charset="0"/>
                          <a:ea typeface="ＭＳ Ｐゴシック" pitchFamily="34" charset="-128"/>
                        </a:rPr>
                        <a:t>YES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61</a:t>
            </a:fld>
            <a:endParaRPr lang="en-US" dirty="0"/>
          </a:p>
        </p:txBody>
      </p:sp>
    </p:spTree>
    <p:extLst>
      <p:ext uri="{BB962C8B-B14F-4D97-AF65-F5344CB8AC3E}">
        <p14:creationId xmlns:p14="http://schemas.microsoft.com/office/powerpoint/2010/main" val="103409564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IRAs, 403b, 457b, Thrift Savings Plans</a:t>
            </a:r>
            <a:endParaRPr lang="en-US" dirty="0"/>
          </a:p>
        </p:txBody>
      </p:sp>
      <p:sp>
        <p:nvSpPr>
          <p:cNvPr id="3" name="Content Placeholder 2"/>
          <p:cNvSpPr>
            <a:spLocks noGrp="1"/>
          </p:cNvSpPr>
          <p:nvPr>
            <p:ph idx="1"/>
          </p:nvPr>
        </p:nvSpPr>
        <p:spPr>
          <a:xfrm>
            <a:off x="609600" y="1461961"/>
            <a:ext cx="8077200" cy="4862639"/>
          </a:xfrm>
        </p:spPr>
        <p:txBody>
          <a:bodyPr>
            <a:normAutofit fontScale="92500" lnSpcReduction="10000"/>
          </a:bodyPr>
          <a:lstStyle/>
          <a:p>
            <a:r>
              <a:rPr lang="en-US" dirty="0"/>
              <a:t> Distributions from IRAs, 403b, 457b, and Thrift Savings Plans (TSPs) are taxed in NJ except for the portion that represents taxpayer contributions</a:t>
            </a:r>
          </a:p>
          <a:p>
            <a:pPr lvl="1"/>
            <a:r>
              <a:rPr lang="en-US" dirty="0"/>
              <a:t> Contributions were made with after-NJ-tax money, so not taxed upon distribution</a:t>
            </a:r>
          </a:p>
          <a:p>
            <a:r>
              <a:rPr lang="en-US" dirty="0"/>
              <a:t> To determine NJ taxability amount of any of these distributions, the portion of the distribution that represents taxpayer contributions is allocated over expected number of distribution years</a:t>
            </a:r>
          </a:p>
          <a:p>
            <a:r>
              <a:rPr lang="en-US" dirty="0"/>
              <a:t> Taxpayer must know total contributions</a:t>
            </a:r>
          </a:p>
          <a:p>
            <a:pPr lvl="1"/>
            <a:r>
              <a:rPr lang="en-US" dirty="0"/>
              <a:t> May be able to get info for some of these plans from NJ Division of Pensions and Benefits or from plan administrator.  Taxpayers would have to know IRA contributions from their own records</a:t>
            </a:r>
          </a:p>
          <a:p>
            <a:r>
              <a:rPr lang="en-US" dirty="0"/>
              <a:t> Use NJ IRA Worksheet on TaxPrep4Free.org to determine the taxable and nontaxable amounts (if contributions are known)</a:t>
            </a:r>
          </a:p>
          <a:p>
            <a:endParaRPr lang="en-US" dirty="0"/>
          </a:p>
          <a:p>
            <a:pPr marL="0" indent="0">
              <a:buNone/>
            </a:pP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62</a:t>
            </a:fld>
            <a:endParaRPr lang="en-US" dirty="0"/>
          </a:p>
        </p:txBody>
      </p:sp>
    </p:spTree>
    <p:extLst>
      <p:ext uri="{BB962C8B-B14F-4D97-AF65-F5344CB8AC3E}">
        <p14:creationId xmlns:p14="http://schemas.microsoft.com/office/powerpoint/2010/main" val="34597759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NJ IRA Worksheet on TaxPrep4Free.org to determine Taxable and Nontaxable Portions of IRAs, 403b, 457b, Thrift Savings Plans</a:t>
            </a:r>
          </a:p>
        </p:txBody>
      </p:sp>
      <p:sp>
        <p:nvSpPr>
          <p:cNvPr id="3" name="Content Placeholder 2"/>
          <p:cNvSpPr>
            <a:spLocks noGrp="1"/>
          </p:cNvSpPr>
          <p:nvPr>
            <p:ph idx="1"/>
          </p:nvPr>
        </p:nvSpPr>
        <p:spPr/>
        <p:txBody>
          <a:bodyPr/>
          <a:lstStyle/>
          <a:p>
            <a:r>
              <a:rPr lang="en-US"/>
              <a:t> </a:t>
            </a:r>
          </a:p>
          <a:p>
            <a:endParaRPr lang="en-US" dirty="0"/>
          </a:p>
        </p:txBody>
      </p:sp>
      <p:sp>
        <p:nvSpPr>
          <p:cNvPr id="4" name="Date Placeholder 3"/>
          <p:cNvSpPr>
            <a:spLocks noGrp="1"/>
          </p:cNvSpPr>
          <p:nvPr>
            <p:ph type="dt" sz="half" idx="10"/>
          </p:nvPr>
        </p:nvSpPr>
        <p:spPr/>
        <p:txBody>
          <a:bodyPr/>
          <a:lstStyle/>
          <a:p>
            <a:r>
              <a:rPr lang="en-US"/>
              <a:t>12-08-2017</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63</a:t>
            </a:fld>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39941"/>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09600" y="1564357"/>
            <a:ext cx="7896726" cy="4950816"/>
          </a:xfrm>
          <a:prstGeom prst="rect">
            <a:avLst/>
          </a:prstGeom>
        </p:spPr>
      </p:pic>
      <p:sp>
        <p:nvSpPr>
          <p:cNvPr id="14" name="TextBox 13"/>
          <p:cNvSpPr txBox="1"/>
          <p:nvPr/>
        </p:nvSpPr>
        <p:spPr>
          <a:xfrm>
            <a:off x="4142681" y="4972539"/>
            <a:ext cx="3531736" cy="646331"/>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Enter as adjustments to Lines </a:t>
            </a:r>
          </a:p>
          <a:p>
            <a:r>
              <a:rPr lang="en-US" b="1" dirty="0"/>
              <a:t>19a and 19b on NJ Checklist</a:t>
            </a:r>
          </a:p>
        </p:txBody>
      </p:sp>
      <p:sp>
        <p:nvSpPr>
          <p:cNvPr id="15" name="Oval 5"/>
          <p:cNvSpPr>
            <a:spLocks noChangeArrowheads="1"/>
          </p:cNvSpPr>
          <p:nvPr/>
        </p:nvSpPr>
        <p:spPr bwMode="auto">
          <a:xfrm>
            <a:off x="7976937" y="4745496"/>
            <a:ext cx="436307" cy="1994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6" name="Line 10"/>
          <p:cNvSpPr>
            <a:spLocks noChangeShapeType="1"/>
          </p:cNvSpPr>
          <p:nvPr/>
        </p:nvSpPr>
        <p:spPr bwMode="auto">
          <a:xfrm flipV="1">
            <a:off x="7546177" y="4852141"/>
            <a:ext cx="430760" cy="4054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40144243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9600" y="1527458"/>
            <a:ext cx="7968916" cy="4797142"/>
          </a:xfrm>
          <a:prstGeom prst="rect">
            <a:avLst/>
          </a:prstGeom>
        </p:spPr>
      </p:pic>
      <p:sp>
        <p:nvSpPr>
          <p:cNvPr id="2" name="Title 1"/>
          <p:cNvSpPr>
            <a:spLocks noGrp="1"/>
          </p:cNvSpPr>
          <p:nvPr>
            <p:ph type="title"/>
          </p:nvPr>
        </p:nvSpPr>
        <p:spPr/>
        <p:txBody>
          <a:bodyPr>
            <a:noAutofit/>
          </a:bodyPr>
          <a:lstStyle/>
          <a:p>
            <a:r>
              <a:rPr lang="en-US" sz="3200" dirty="0"/>
              <a:t>Adjustments on NJ Checklist to Reflect Taxable and Nontaxable Portions of IRAs, 403b, 457b, Thrift Savings Plans</a:t>
            </a:r>
          </a:p>
        </p:txBody>
      </p:sp>
      <p:sp>
        <p:nvSpPr>
          <p:cNvPr id="3" name="Content Placeholder 2"/>
          <p:cNvSpPr>
            <a:spLocks noGrp="1"/>
          </p:cNvSpPr>
          <p:nvPr>
            <p:ph idx="1"/>
          </p:nvPr>
        </p:nvSpPr>
        <p:spPr>
          <a:xfrm>
            <a:off x="609600" y="1461961"/>
            <a:ext cx="8077200" cy="4862639"/>
          </a:xfrm>
        </p:spPr>
        <p:txBody>
          <a:bodyPr>
            <a:normAutofit/>
          </a:bodyPr>
          <a:lstStyle/>
          <a:p>
            <a:r>
              <a:rPr lang="en-US" dirty="0"/>
              <a:t> </a:t>
            </a:r>
          </a:p>
          <a:p>
            <a:pPr marL="0" indent="0">
              <a:buNone/>
            </a:pPr>
            <a:endParaRPr lang="en-US" dirty="0"/>
          </a:p>
        </p:txBody>
      </p:sp>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39941"/>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64</a:t>
            </a:fld>
            <a:endParaRPr lang="en-US" dirty="0"/>
          </a:p>
        </p:txBody>
      </p:sp>
      <p:sp>
        <p:nvSpPr>
          <p:cNvPr id="11" name="TextBox 10"/>
          <p:cNvSpPr txBox="1"/>
          <p:nvPr/>
        </p:nvSpPr>
        <p:spPr>
          <a:xfrm>
            <a:off x="5213492" y="2855440"/>
            <a:ext cx="3365024" cy="646331"/>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Subtract tax-exempt amount </a:t>
            </a:r>
          </a:p>
          <a:p>
            <a:r>
              <a:rPr lang="en-US" b="1" dirty="0"/>
              <a:t>from Line 19a</a:t>
            </a:r>
          </a:p>
        </p:txBody>
      </p:sp>
      <p:sp>
        <p:nvSpPr>
          <p:cNvPr id="12" name="Oval 5"/>
          <p:cNvSpPr>
            <a:spLocks noChangeArrowheads="1"/>
          </p:cNvSpPr>
          <p:nvPr/>
        </p:nvSpPr>
        <p:spPr bwMode="auto">
          <a:xfrm>
            <a:off x="2631908" y="3501771"/>
            <a:ext cx="397042" cy="2560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3" name="Line 10"/>
          <p:cNvSpPr>
            <a:spLocks noChangeShapeType="1"/>
          </p:cNvSpPr>
          <p:nvPr/>
        </p:nvSpPr>
        <p:spPr bwMode="auto">
          <a:xfrm flipH="1">
            <a:off x="3028950" y="3237710"/>
            <a:ext cx="2126761" cy="26406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TextBox 13"/>
          <p:cNvSpPr txBox="1"/>
          <p:nvPr/>
        </p:nvSpPr>
        <p:spPr>
          <a:xfrm>
            <a:off x="5670692" y="4829753"/>
            <a:ext cx="2823603" cy="646331"/>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b="1" dirty="0"/>
              <a:t>Add tax-exempt amount to Line 19b</a:t>
            </a:r>
          </a:p>
        </p:txBody>
      </p:sp>
      <p:sp>
        <p:nvSpPr>
          <p:cNvPr id="15" name="Oval 5"/>
          <p:cNvSpPr>
            <a:spLocks noChangeArrowheads="1"/>
          </p:cNvSpPr>
          <p:nvPr/>
        </p:nvSpPr>
        <p:spPr bwMode="auto">
          <a:xfrm>
            <a:off x="2571750" y="5532638"/>
            <a:ext cx="436307" cy="1994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6" name="Line 10"/>
          <p:cNvSpPr>
            <a:spLocks noChangeShapeType="1"/>
          </p:cNvSpPr>
          <p:nvPr/>
        </p:nvSpPr>
        <p:spPr bwMode="auto">
          <a:xfrm flipH="1">
            <a:off x="3028950" y="5212875"/>
            <a:ext cx="2664364" cy="42993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48956712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3331"/>
            <a:ext cx="8077200" cy="1143000"/>
          </a:xfrm>
        </p:spPr>
        <p:txBody>
          <a:bodyPr/>
          <a:lstStyle/>
          <a:p>
            <a:r>
              <a:rPr lang="en-US" dirty="0"/>
              <a:t>NJ Contributory Pensions</a:t>
            </a:r>
          </a:p>
        </p:txBody>
      </p:sp>
      <p:sp>
        <p:nvSpPr>
          <p:cNvPr id="3" name="Content Placeholder 2"/>
          <p:cNvSpPr>
            <a:spLocks noGrp="1"/>
          </p:cNvSpPr>
          <p:nvPr>
            <p:ph idx="1"/>
          </p:nvPr>
        </p:nvSpPr>
        <p:spPr>
          <a:xfrm>
            <a:off x="609600" y="1559052"/>
            <a:ext cx="8077200" cy="4765548"/>
          </a:xfrm>
        </p:spPr>
        <p:txBody>
          <a:bodyPr>
            <a:normAutofit fontScale="85000" lnSpcReduction="10000"/>
          </a:bodyPr>
          <a:lstStyle/>
          <a:p>
            <a:r>
              <a:rPr lang="en-US" dirty="0"/>
              <a:t> A retirement plan in which employee contributes a portion of base salary into pension plan.  Employer may make contributions also</a:t>
            </a:r>
          </a:p>
          <a:p>
            <a:pPr lvl="1"/>
            <a:r>
              <a:rPr lang="en-US" dirty="0"/>
              <a:t> We see a lot of these for former NJ state and municipality workers</a:t>
            </a:r>
          </a:p>
          <a:p>
            <a:r>
              <a:rPr lang="en-US" dirty="0"/>
              <a:t> At retirement, retiree receives a set amount each month</a:t>
            </a:r>
          </a:p>
          <a:p>
            <a:r>
              <a:rPr lang="en-US" dirty="0"/>
              <a:t> Taxability of distribution depends on whether contributions were taxed when made</a:t>
            </a:r>
          </a:p>
          <a:p>
            <a:r>
              <a:rPr lang="en-US" dirty="0"/>
              <a:t> </a:t>
            </a:r>
            <a:r>
              <a:rPr lang="en-US" u="sng" dirty="0"/>
              <a:t>Federal tax treatment</a:t>
            </a:r>
          </a:p>
          <a:p>
            <a:pPr lvl="1"/>
            <a:r>
              <a:rPr lang="en-US" dirty="0"/>
              <a:t>Employee contributions made prior to 1/1/87 were made with after-tax money that was included in W-2 wages when contributed.  Contributions after 1/1/87 were made with pre-tax money and not included in W-2 wages </a:t>
            </a:r>
          </a:p>
          <a:p>
            <a:pPr lvl="2"/>
            <a:r>
              <a:rPr lang="en-US" dirty="0"/>
              <a:t> Optional pension membership credit purchased before 2002 were also after-tax</a:t>
            </a:r>
          </a:p>
          <a:p>
            <a:pPr lvl="1"/>
            <a:r>
              <a:rPr lang="en-US" dirty="0"/>
              <a:t>At distribution, the pre-tax contributions plus employer contributions and earnings are taxable</a:t>
            </a:r>
          </a:p>
          <a:p>
            <a:pPr lvl="1"/>
            <a:r>
              <a:rPr lang="en-US" dirty="0"/>
              <a:t>After-tax contributions can be recovered evenly over taxpayer’s expected lifetime or combined lifetime with spouse (if joint and survivor annuity)</a:t>
            </a:r>
          </a:p>
          <a:p>
            <a:pPr marL="342900" lvl="1" indent="0">
              <a:buNone/>
            </a:pPr>
            <a:r>
              <a:rPr lang="en-US" dirty="0"/>
              <a:t>    </a:t>
            </a:r>
          </a:p>
          <a:p>
            <a:endParaRPr lang="en-US" dirty="0"/>
          </a:p>
          <a:p>
            <a:pPr marL="0" indent="0">
              <a:buNone/>
            </a:pP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36665"/>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65</a:t>
            </a:fld>
            <a:endParaRPr lang="en-US" dirty="0"/>
          </a:p>
        </p:txBody>
      </p:sp>
      <p:pic>
        <p:nvPicPr>
          <p:cNvPr id="9" name="Picture 8" descr="NJ TaxSlayer" title="NJ TaxSlayer"/>
          <p:cNvPicPr>
            <a:picLocks noChangeAspect="1"/>
          </p:cNvPicPr>
          <p:nvPr/>
        </p:nvPicPr>
        <p:blipFill>
          <a:blip r:embed="rId4" cstate="print"/>
          <a:stretch>
            <a:fillRect/>
          </a:stretch>
        </p:blipFill>
        <p:spPr>
          <a:xfrm>
            <a:off x="0" y="1143070"/>
            <a:ext cx="612648" cy="163373"/>
          </a:xfrm>
          <a:prstGeom prst="rect">
            <a:avLst/>
          </a:prstGeom>
        </p:spPr>
      </p:pic>
    </p:spTree>
    <p:extLst>
      <p:ext uri="{BB962C8B-B14F-4D97-AF65-F5344CB8AC3E}">
        <p14:creationId xmlns:p14="http://schemas.microsoft.com/office/powerpoint/2010/main" val="131747587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NJ Contributory Pensions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Federal after-tax contributions are shown on 1099-R in Box 9b.  Usually current year’s excludable amount is shown in Box 5, and then reflected in the taxable amount shown in Box 2a</a:t>
            </a:r>
          </a:p>
          <a:p>
            <a:pPr lvl="2"/>
            <a:r>
              <a:rPr lang="en-US" dirty="0"/>
              <a:t> If taxable amount is not shown in Box 2a, use the Simplified General Rule Worksheet in TaxSlayer or the Bogart Annuity Calculator on TaxPrep4Free.org to determine the taxable amount, based on the amount in Box 9b</a:t>
            </a:r>
          </a:p>
          <a:p>
            <a:pPr lvl="0"/>
            <a:r>
              <a:rPr lang="en-US" dirty="0"/>
              <a:t> NJ tax treatment </a:t>
            </a:r>
          </a:p>
          <a:p>
            <a:pPr lvl="1"/>
            <a:r>
              <a:rPr lang="en-US" dirty="0"/>
              <a:t> All employee contributions are made with after-NJ-tax money that is included in W-2 NJ State Wages when contributed</a:t>
            </a:r>
          </a:p>
          <a:p>
            <a:pPr lvl="1"/>
            <a:r>
              <a:rPr lang="en-US" dirty="0"/>
              <a:t> Therefore, all employee contributions are tax-exempt upon distribution.  Only employer contributions and earnings are taxable for NJ </a:t>
            </a:r>
          </a:p>
          <a:p>
            <a:pPr lvl="1"/>
            <a:r>
              <a:rPr lang="en-US" dirty="0"/>
              <a:t> To determine the NJ taxable amount, must use total employee contributions amount, not the amount shown in Box 9b</a:t>
            </a:r>
          </a:p>
          <a:p>
            <a:pPr lvl="2"/>
            <a:r>
              <a:rPr lang="en-US" dirty="0"/>
              <a:t> Insert total employee contributions in TaxSlayer Simplified General Rule Worksheet or Bogart Annuity Calculator to determine the NJ taxable and non-taxable amounts of the distribution</a:t>
            </a:r>
          </a:p>
          <a:p>
            <a:r>
              <a:rPr lang="en-US" dirty="0"/>
              <a:t> See Special Topics document “Contributory Pensions” of TaxPrep4Free.org for more details</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a:t>12-08-2017</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66</a:t>
            </a:fld>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36665"/>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J TaxSlayer" title="NJ TaxSlayer"/>
          <p:cNvPicPr>
            <a:picLocks noChangeAspect="1"/>
          </p:cNvPicPr>
          <p:nvPr/>
        </p:nvPicPr>
        <p:blipFill>
          <a:blip r:embed="rId4" cstate="print"/>
          <a:stretch>
            <a:fillRect/>
          </a:stretch>
        </p:blipFill>
        <p:spPr>
          <a:xfrm>
            <a:off x="0" y="1143070"/>
            <a:ext cx="612648" cy="163373"/>
          </a:xfrm>
          <a:prstGeom prst="rect">
            <a:avLst/>
          </a:prstGeom>
        </p:spPr>
      </p:pic>
      <p:sp>
        <p:nvSpPr>
          <p:cNvPr id="10" name="TextBox 9" descr="NJ (cont'd)" title="NJ (cont'd)">
            <a:extLst>
              <a:ext uri="{FF2B5EF4-FFF2-40B4-BE49-F238E27FC236}">
                <a16:creationId xmlns:a16="http://schemas.microsoft.com/office/drawing/2014/main" id="{A16F4CFC-934C-40BE-8EAA-5956F4D110DB}"/>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5129972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1339666"/>
          </a:xfrm>
        </p:spPr>
        <p:txBody>
          <a:bodyPr>
            <a:normAutofit/>
          </a:bodyPr>
          <a:lstStyle/>
          <a:p>
            <a:r>
              <a:rPr lang="en-US" dirty="0"/>
              <a:t>Example of NJ Contributory Pension</a:t>
            </a:r>
            <a:endParaRPr lang="en-US" b="0" dirty="0"/>
          </a:p>
        </p:txBody>
      </p:sp>
      <p:sp>
        <p:nvSpPr>
          <p:cNvPr id="3" name="Content Placeholder 2"/>
          <p:cNvSpPr>
            <a:spLocks noGrp="1"/>
          </p:cNvSpPr>
          <p:nvPr>
            <p:ph idx="1"/>
          </p:nvPr>
        </p:nvSpPr>
        <p:spPr>
          <a:xfrm>
            <a:off x="609600" y="1461961"/>
            <a:ext cx="8077200" cy="4862639"/>
          </a:xfrm>
        </p:spPr>
        <p:txBody>
          <a:bodyPr>
            <a:normAutofit fontScale="85000" lnSpcReduction="20000"/>
          </a:bodyPr>
          <a:lstStyle/>
          <a:p>
            <a:pPr marL="0" indent="0">
              <a:buNone/>
            </a:pPr>
            <a:r>
              <a:rPr lang="en-US" sz="2200" dirty="0"/>
              <a:t>1099-R Box 1 Gross Distribution                                 $22,000</a:t>
            </a:r>
          </a:p>
          <a:p>
            <a:pPr marL="0" indent="0">
              <a:buNone/>
            </a:pPr>
            <a:r>
              <a:rPr lang="en-US" sz="2200" dirty="0"/>
              <a:t>1099-R Taxable Amount                                               Blank</a:t>
            </a:r>
          </a:p>
          <a:p>
            <a:pPr marL="0" indent="0">
              <a:buNone/>
            </a:pPr>
            <a:r>
              <a:rPr lang="en-US" sz="2200" dirty="0"/>
              <a:t>1099-R Box 9b Employee Contributions                    $2,000 </a:t>
            </a:r>
          </a:p>
          <a:p>
            <a:pPr marL="0" indent="0">
              <a:buNone/>
            </a:pPr>
            <a:r>
              <a:rPr lang="en-US" sz="2200" dirty="0"/>
              <a:t>     (Federal after-tax contributions amount)</a:t>
            </a:r>
          </a:p>
          <a:p>
            <a:pPr marL="0" indent="0">
              <a:buNone/>
            </a:pPr>
            <a:r>
              <a:rPr lang="en-US" sz="2200" dirty="0"/>
              <a:t>Total Employee Pension Contributions</a:t>
            </a:r>
          </a:p>
          <a:p>
            <a:pPr marL="0" indent="0">
              <a:buNone/>
            </a:pPr>
            <a:r>
              <a:rPr lang="en-US" sz="2200" dirty="0"/>
              <a:t>     (provided by pension administrator or client)    $50,000</a:t>
            </a:r>
          </a:p>
          <a:p>
            <a:pPr marL="0" indent="0">
              <a:buNone/>
            </a:pPr>
            <a:endParaRPr lang="en-US" sz="2200" dirty="0"/>
          </a:p>
          <a:p>
            <a:pPr marL="0" indent="0">
              <a:buNone/>
            </a:pPr>
            <a:r>
              <a:rPr lang="en-US" sz="2200" dirty="0"/>
              <a:t>Using Simplified General Rule Worksheet or Bogart Annuity Calculator:</a:t>
            </a:r>
          </a:p>
          <a:p>
            <a:pPr marL="301752" lvl="1" indent="0">
              <a:buNone/>
            </a:pPr>
            <a:r>
              <a:rPr lang="en-US" dirty="0"/>
              <a:t>Using Federal after-tax contributions of $2,000, the Federal taxable amount of the distribution is $21,908</a:t>
            </a:r>
          </a:p>
          <a:p>
            <a:pPr marL="301752" indent="-256032">
              <a:buNone/>
            </a:pPr>
            <a:r>
              <a:rPr lang="en-US" dirty="0"/>
              <a:t>   </a:t>
            </a:r>
            <a:r>
              <a:rPr lang="en-US" sz="2800" dirty="0"/>
              <a:t>Using total employee contributions of $50,000, the NJ taxable amount of the distribution is $19,692</a:t>
            </a:r>
          </a:p>
          <a:p>
            <a:pPr marL="301752" indent="-256032">
              <a:buNone/>
            </a:pPr>
            <a:r>
              <a:rPr lang="en-US" sz="2100" dirty="0">
                <a:solidFill>
                  <a:srgbClr val="FF0000"/>
                </a:solidFill>
              </a:rPr>
              <a:t>See Special Topics document “NJ Contributory Pension” on TaxPrep4Free.org Preparer Page for help calculating the correct adjustment amounts for NJ 1040 Lines19a and 19b to enter on the NJ Checklist for later entry in TaxSlayer State section</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36665"/>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67</a:t>
            </a:fld>
            <a:endParaRPr lang="en-US" dirty="0"/>
          </a:p>
        </p:txBody>
      </p:sp>
      <p:pic>
        <p:nvPicPr>
          <p:cNvPr id="9" name="Picture 8" descr="NJ TaxSlayer" title="NJ TaxSlayer"/>
          <p:cNvPicPr>
            <a:picLocks noChangeAspect="1"/>
          </p:cNvPicPr>
          <p:nvPr/>
        </p:nvPicPr>
        <p:blipFill>
          <a:blip r:embed="rId4" cstate="print"/>
          <a:stretch>
            <a:fillRect/>
          </a:stretch>
        </p:blipFill>
        <p:spPr>
          <a:xfrm>
            <a:off x="0" y="1143070"/>
            <a:ext cx="612648" cy="163373"/>
          </a:xfrm>
          <a:prstGeom prst="rect">
            <a:avLst/>
          </a:prstGeom>
        </p:spPr>
      </p:pic>
      <p:sp>
        <p:nvSpPr>
          <p:cNvPr id="10" name="TextBox 9" descr="NJ (cont'd)" title="NJ (cont'd)">
            <a:extLst>
              <a:ext uri="{FF2B5EF4-FFF2-40B4-BE49-F238E27FC236}">
                <a16:creationId xmlns:a16="http://schemas.microsoft.com/office/drawing/2014/main" id="{1261B395-9132-4982-A4EB-C0C67CC88D6E}"/>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5338731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a:bodyPr>
          <a:lstStyle/>
          <a:p>
            <a:r>
              <a:rPr lang="en-US" altLang="en-US" dirty="0"/>
              <a:t>NJ 3-Year Rule for Pensions</a:t>
            </a:r>
            <a:br>
              <a:rPr lang="en-US" altLang="en-US" dirty="0"/>
            </a:br>
            <a:r>
              <a:rPr lang="en-US" altLang="en-US" dirty="0"/>
              <a:t>Qualifications</a:t>
            </a:r>
          </a:p>
        </p:txBody>
      </p:sp>
      <p:sp>
        <p:nvSpPr>
          <p:cNvPr id="223235" name="Content Placeholder 2"/>
          <p:cNvSpPr>
            <a:spLocks noGrp="1"/>
          </p:cNvSpPr>
          <p:nvPr>
            <p:ph idx="1"/>
          </p:nvPr>
        </p:nvSpPr>
        <p:spPr/>
        <p:txBody>
          <a:bodyPr>
            <a:normAutofit lnSpcReduction="10000"/>
          </a:bodyPr>
          <a:lstStyle/>
          <a:p>
            <a:r>
              <a:rPr lang="en-US" altLang="en-US" dirty="0"/>
              <a:t> May use NJ 3-Year Rule if:</a:t>
            </a:r>
          </a:p>
          <a:p>
            <a:pPr lvl="1"/>
            <a:r>
              <a:rPr lang="en-US" altLang="en-US" dirty="0"/>
              <a:t> Both you </a:t>
            </a:r>
            <a:r>
              <a:rPr lang="en-US" altLang="en-US" b="1" u="sng" dirty="0"/>
              <a:t>and</a:t>
            </a:r>
            <a:r>
              <a:rPr lang="en-US" altLang="en-US" b="1" dirty="0"/>
              <a:t> </a:t>
            </a:r>
            <a:r>
              <a:rPr lang="en-US" altLang="en-US" dirty="0"/>
              <a:t>employer contributed to plan</a:t>
            </a:r>
          </a:p>
          <a:p>
            <a:pPr lvl="1"/>
            <a:r>
              <a:rPr lang="en-US" altLang="en-US" dirty="0"/>
              <a:t> Will recover your contributions within 36 months of 1</a:t>
            </a:r>
            <a:r>
              <a:rPr lang="en-US" altLang="en-US" baseline="30000" dirty="0"/>
              <a:t>st</a:t>
            </a:r>
            <a:r>
              <a:rPr lang="en-US" altLang="en-US" dirty="0"/>
              <a:t> distribution from plan</a:t>
            </a:r>
          </a:p>
          <a:p>
            <a:pPr lvl="2"/>
            <a:r>
              <a:rPr lang="en-US" altLang="en-US" dirty="0"/>
              <a:t>Must be just starting to collect pension</a:t>
            </a:r>
          </a:p>
          <a:p>
            <a:r>
              <a:rPr lang="en-US" altLang="en-US" dirty="0"/>
              <a:t> May exclude all pension distributions from income until distributions = contributions</a:t>
            </a:r>
          </a:p>
          <a:p>
            <a:pPr lvl="1"/>
            <a:r>
              <a:rPr lang="en-US" altLang="en-US" dirty="0"/>
              <a:t> If pension started in middle of year, could be partially taxable in last year of exclusion</a:t>
            </a:r>
          </a:p>
          <a:p>
            <a:r>
              <a:rPr lang="en-US" altLang="en-US" dirty="0"/>
              <a:t> Since Federal taxable amount flows through to NJ 1040 Line 19a, </a:t>
            </a:r>
            <a:r>
              <a:rPr lang="en-US" altLang="en-US" dirty="0">
                <a:solidFill>
                  <a:srgbClr val="FF0000"/>
                </a:solidFill>
              </a:rPr>
              <a:t>c</a:t>
            </a:r>
            <a:r>
              <a:rPr lang="en-US" dirty="0">
                <a:solidFill>
                  <a:srgbClr val="FF0000"/>
                </a:solidFill>
              </a:rPr>
              <a:t>apture the amount that should be tax exempt under the 3-year rule in NJ Checklist Income Subject to Tax section for later entry in TaxSlayer State section</a:t>
            </a:r>
          </a:p>
          <a:p>
            <a:pPr marL="0" indent="0">
              <a:buNone/>
            </a:pPr>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68</a:t>
            </a:fld>
            <a:endParaRPr lang="en-US" dirty="0"/>
          </a:p>
        </p:txBody>
      </p:sp>
    </p:spTree>
    <p:extLst>
      <p:ext uri="{BB962C8B-B14F-4D97-AF65-F5344CB8AC3E}">
        <p14:creationId xmlns:p14="http://schemas.microsoft.com/office/powerpoint/2010/main" val="136925600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a:bodyPr>
          <a:lstStyle/>
          <a:p>
            <a:r>
              <a:rPr lang="en-US" altLang="en-US" dirty="0"/>
              <a:t>NJ 3-Year Rule for Pensions</a:t>
            </a:r>
            <a:br>
              <a:rPr lang="en-US" altLang="en-US" dirty="0"/>
            </a:br>
            <a:r>
              <a:rPr lang="en-US" altLang="en-US" dirty="0"/>
              <a:t>Qualifications</a:t>
            </a:r>
          </a:p>
        </p:txBody>
      </p:sp>
      <p:sp>
        <p:nvSpPr>
          <p:cNvPr id="223235" name="Content Placeholder 2"/>
          <p:cNvSpPr>
            <a:spLocks noGrp="1"/>
          </p:cNvSpPr>
          <p:nvPr>
            <p:ph idx="1"/>
          </p:nvPr>
        </p:nvSpPr>
        <p:spPr/>
        <p:txBody>
          <a:bodyPr>
            <a:normAutofit fontScale="85000" lnSpcReduction="20000"/>
          </a:bodyPr>
          <a:lstStyle/>
          <a:p>
            <a:r>
              <a:rPr lang="en-US" altLang="en-US" dirty="0"/>
              <a:t> </a:t>
            </a:r>
            <a:r>
              <a:rPr lang="en-US" dirty="0">
                <a:solidFill>
                  <a:schemeClr val="tx1">
                    <a:lumMod val="95000"/>
                    <a:lumOff val="5000"/>
                  </a:schemeClr>
                </a:solidFill>
              </a:rPr>
              <a:t>Once all contributions are recovered under 3-year rule, all of pension distributions will be taxable for NJ.  </a:t>
            </a:r>
            <a:r>
              <a:rPr lang="en-US" dirty="0">
                <a:solidFill>
                  <a:srgbClr val="FF0000"/>
                </a:solidFill>
              </a:rPr>
              <a:t>Capture the amount of pension income to be added back into taxable NJ pension income on Line 19a in NJ Checklist Income Subject to Tax section for later entry in TaxSlayer State section</a:t>
            </a:r>
          </a:p>
          <a:p>
            <a:endParaRPr lang="en-US" altLang="en-US" dirty="0">
              <a:solidFill>
                <a:srgbClr val="FF0000"/>
              </a:solidFill>
            </a:endParaRP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endParaRPr lang="en-US" altLang="en-US" dirty="0"/>
          </a:p>
          <a:p>
            <a:endParaRPr lang="en-US" altLang="en-US" dirty="0"/>
          </a:p>
          <a:p>
            <a:r>
              <a:rPr lang="en-US" altLang="en-US" dirty="0"/>
              <a:t>See “NJ Special Handling” document on TaxPrep4Free.org Preparer page for details on entering 3-year rule  </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325666"/>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69</a:t>
            </a:fld>
            <a:endParaRPr lang="en-US" dirty="0"/>
          </a:p>
        </p:txBody>
      </p:sp>
      <p:pic>
        <p:nvPicPr>
          <p:cNvPr id="5" name="Picture 4"/>
          <p:cNvPicPr>
            <a:picLocks noChangeAspect="1"/>
          </p:cNvPicPr>
          <p:nvPr/>
        </p:nvPicPr>
        <p:blipFill>
          <a:blip r:embed="rId4"/>
          <a:stretch>
            <a:fillRect/>
          </a:stretch>
        </p:blipFill>
        <p:spPr>
          <a:xfrm>
            <a:off x="1447800" y="3107391"/>
            <a:ext cx="6905625" cy="2476500"/>
          </a:xfrm>
          <a:prstGeom prst="rect">
            <a:avLst/>
          </a:prstGeom>
        </p:spPr>
      </p:pic>
      <p:cxnSp>
        <p:nvCxnSpPr>
          <p:cNvPr id="10" name="Straight Arrow Connector 9"/>
          <p:cNvCxnSpPr/>
          <p:nvPr/>
        </p:nvCxnSpPr>
        <p:spPr bwMode="auto">
          <a:xfrm flipV="1">
            <a:off x="806824" y="4937026"/>
            <a:ext cx="2742861" cy="3458"/>
          </a:xfrm>
          <a:prstGeom prst="straightConnector1">
            <a:avLst/>
          </a:prstGeom>
          <a:no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806824" y="5119871"/>
            <a:ext cx="2742861" cy="345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415941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normAutofit/>
          </a:bodyPr>
          <a:lstStyle/>
          <a:p>
            <a:r>
              <a:rPr lang="en-US" altLang="en-US"/>
              <a:t>Traditional IRA</a:t>
            </a:r>
            <a:endParaRPr lang="en-US" altLang="en-US" dirty="0"/>
          </a:p>
        </p:txBody>
      </p:sp>
      <p:sp>
        <p:nvSpPr>
          <p:cNvPr id="475139" name="Rectangle 3"/>
          <p:cNvSpPr>
            <a:spLocks noGrp="1" noChangeArrowheads="1"/>
          </p:cNvSpPr>
          <p:nvPr>
            <p:ph idx="1"/>
          </p:nvPr>
        </p:nvSpPr>
        <p:spPr>
          <a:xfrm>
            <a:off x="609600" y="1524000"/>
            <a:ext cx="8077200" cy="4800600"/>
          </a:xfrm>
        </p:spPr>
        <p:txBody>
          <a:bodyPr>
            <a:normAutofit/>
          </a:bodyPr>
          <a:lstStyle/>
          <a:p>
            <a:pPr>
              <a:lnSpc>
                <a:spcPct val="80000"/>
              </a:lnSpc>
            </a:pPr>
            <a:r>
              <a:rPr lang="en-US" altLang="en-US" sz="3000" dirty="0"/>
              <a:t> NJ rules:</a:t>
            </a:r>
          </a:p>
          <a:p>
            <a:pPr lvl="1">
              <a:lnSpc>
                <a:spcPct val="80000"/>
              </a:lnSpc>
            </a:pPr>
            <a:r>
              <a:rPr lang="en-US" altLang="en-US" sz="2400" dirty="0"/>
              <a:t> Contributions to IRA are not deductible in the year made</a:t>
            </a:r>
          </a:p>
          <a:p>
            <a:pPr lvl="1">
              <a:lnSpc>
                <a:spcPct val="80000"/>
              </a:lnSpc>
            </a:pPr>
            <a:r>
              <a:rPr lang="en-US" altLang="en-US" sz="2400" dirty="0"/>
              <a:t> Therefore, contributions may not be taxable when distributed</a:t>
            </a:r>
          </a:p>
          <a:p>
            <a:pPr lvl="1">
              <a:lnSpc>
                <a:spcPct val="80000"/>
              </a:lnSpc>
            </a:pPr>
            <a:r>
              <a:rPr lang="en-US" altLang="en-US" sz="2400" dirty="0"/>
              <a:t> Earnings accumulate tax deferred, but earnings taxed when distributed</a:t>
            </a:r>
          </a:p>
          <a:p>
            <a:pPr>
              <a:lnSpc>
                <a:spcPct val="80000"/>
              </a:lnSpc>
            </a:pPr>
            <a:r>
              <a:rPr lang="en-US" altLang="en-US" sz="3000" dirty="0"/>
              <a:t> Required Minimum Distribution (RMD) by April 1 following year taxpayer turns 70½ (or 50% penalty)</a:t>
            </a:r>
            <a:endParaRPr lang="en-US" altLang="en-US" sz="3000" dirty="0">
              <a:solidFill>
                <a:srgbClr val="FF0000"/>
              </a:solidFill>
            </a:endParaRPr>
          </a:p>
          <a:p>
            <a:pPr lvl="1">
              <a:lnSpc>
                <a:spcPct val="80000"/>
              </a:lnSpc>
            </a:pPr>
            <a:r>
              <a:rPr lang="en-US" altLang="en-US" dirty="0"/>
              <a:t> </a:t>
            </a:r>
            <a:r>
              <a:rPr lang="en-US" altLang="en-US" sz="2400" dirty="0"/>
              <a:t>If born on or before 6/30 - Take RMD by 12/31 of that year, to avoid having  to take double RMD the next year</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dirty="0"/>
          </a:p>
        </p:txBody>
      </p:sp>
      <p:sp>
        <p:nvSpPr>
          <p:cNvPr id="8" name="TextBox 7" descr="NJ (cont'd)" title="NJ (cont'd)">
            <a:extLst>
              <a:ext uri="{FF2B5EF4-FFF2-40B4-BE49-F238E27FC236}">
                <a16:creationId xmlns:a16="http://schemas.microsoft.com/office/drawing/2014/main" id="{11EC0064-269C-445A-96C1-9338B4C5A20A}"/>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6982484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normAutofit/>
          </a:bodyPr>
          <a:lstStyle/>
          <a:p>
            <a:r>
              <a:rPr lang="en-US" altLang="en-US" dirty="0"/>
              <a:t>NJ Pension Exclusion </a:t>
            </a:r>
            <a:br>
              <a:rPr lang="en-US" altLang="en-US" dirty="0"/>
            </a:br>
            <a:r>
              <a:rPr lang="en-US" altLang="en-US" dirty="0"/>
              <a:t>Qualifications</a:t>
            </a:r>
          </a:p>
        </p:txBody>
      </p:sp>
      <p:sp>
        <p:nvSpPr>
          <p:cNvPr id="208899" name="Content Placeholder 2"/>
          <p:cNvSpPr>
            <a:spLocks noGrp="1"/>
          </p:cNvSpPr>
          <p:nvPr>
            <p:ph idx="1"/>
          </p:nvPr>
        </p:nvSpPr>
        <p:spPr>
          <a:xfrm>
            <a:off x="609600" y="1600200"/>
            <a:ext cx="7924800" cy="4724400"/>
          </a:xfrm>
        </p:spPr>
        <p:txBody>
          <a:bodyPr>
            <a:normAutofit fontScale="92500" lnSpcReduction="20000"/>
          </a:bodyPr>
          <a:lstStyle/>
          <a:p>
            <a:r>
              <a:rPr lang="en-US" altLang="en-US" dirty="0"/>
              <a:t> </a:t>
            </a:r>
            <a:r>
              <a:rPr lang="en-US" altLang="en-US" sz="3000" dirty="0"/>
              <a:t>You &amp;/or spouse/CU partner 62 years+ or  blind or disabled (according to SSA guidelines) on last day of year</a:t>
            </a:r>
          </a:p>
          <a:p>
            <a:pPr lvl="1"/>
            <a:r>
              <a:rPr lang="en-US" altLang="en-US" sz="3000" dirty="0"/>
              <a:t> </a:t>
            </a:r>
            <a:r>
              <a:rPr lang="en-US" altLang="en-US" sz="2800" dirty="0"/>
              <a:t>If only 1 partner qualifies, can still claim up to  maximum pension exclusion.  However, only retirement income of qualified partner can be excluded</a:t>
            </a:r>
          </a:p>
          <a:p>
            <a:pPr lvl="1"/>
            <a:r>
              <a:rPr lang="en-US" altLang="en-US" sz="2800" dirty="0"/>
              <a:t> </a:t>
            </a:r>
            <a:r>
              <a:rPr lang="en-US" altLang="en-US" sz="2800" dirty="0">
                <a:solidFill>
                  <a:srgbClr val="FF0000"/>
                </a:solidFill>
              </a:rPr>
              <a:t>Note the fact that taxpayer and/or spouse is disabled according to SSA guidelines in NJ Checklist Subtractions from Income section for later entry in the State section   </a:t>
            </a:r>
          </a:p>
          <a:p>
            <a:r>
              <a:rPr lang="en-US" altLang="en-US" dirty="0"/>
              <a:t> </a:t>
            </a:r>
            <a:r>
              <a:rPr lang="en-US" altLang="en-US" sz="3200" dirty="0"/>
              <a:t>Total income from NJ 1040 Line 26 $100K or less</a:t>
            </a:r>
          </a:p>
          <a:p>
            <a:pPr>
              <a:buFont typeface="Wingdings" panose="05000000000000000000" pitchFamily="2" charset="2"/>
              <a:buNone/>
            </a:pPr>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70</a:t>
            </a:fld>
            <a:endParaRPr lang="en-US" dirty="0"/>
          </a:p>
        </p:txBody>
      </p:sp>
    </p:spTree>
    <p:extLst>
      <p:ext uri="{BB962C8B-B14F-4D97-AF65-F5344CB8AC3E}">
        <p14:creationId xmlns:p14="http://schemas.microsoft.com/office/powerpoint/2010/main" val="398908937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normAutofit/>
          </a:bodyPr>
          <a:lstStyle/>
          <a:p>
            <a:r>
              <a:rPr lang="en-US" altLang="en-US" dirty="0"/>
              <a:t>NJ Pension Exclusion </a:t>
            </a:r>
            <a:br>
              <a:rPr lang="en-US" altLang="en-US" dirty="0"/>
            </a:br>
            <a:r>
              <a:rPr lang="en-US" altLang="en-US" dirty="0"/>
              <a:t>Annual Amounts</a:t>
            </a:r>
          </a:p>
        </p:txBody>
      </p:sp>
      <p:sp>
        <p:nvSpPr>
          <p:cNvPr id="210947" name="Content Placeholder 2"/>
          <p:cNvSpPr>
            <a:spLocks noGrp="1"/>
          </p:cNvSpPr>
          <p:nvPr>
            <p:ph idx="1"/>
          </p:nvPr>
        </p:nvSpPr>
        <p:spPr/>
        <p:txBody>
          <a:bodyPr/>
          <a:lstStyle/>
          <a:p>
            <a:r>
              <a:rPr lang="en-US" altLang="en-US" dirty="0">
                <a:solidFill>
                  <a:srgbClr val="001132"/>
                </a:solidFill>
              </a:rPr>
              <a:t> Based on filing status:</a:t>
            </a:r>
          </a:p>
          <a:p>
            <a:pPr lvl="1"/>
            <a:r>
              <a:rPr lang="en-US" altLang="en-US" dirty="0">
                <a:solidFill>
                  <a:srgbClr val="001132"/>
                </a:solidFill>
              </a:rPr>
              <a:t> $20K/</a:t>
            </a:r>
            <a:r>
              <a:rPr lang="en-US" altLang="en-US" dirty="0">
                <a:solidFill>
                  <a:srgbClr val="FF0000"/>
                </a:solidFill>
              </a:rPr>
              <a:t>$40K (2017)</a:t>
            </a:r>
            <a:r>
              <a:rPr lang="en-US" altLang="en-US" dirty="0">
                <a:solidFill>
                  <a:srgbClr val="001132"/>
                </a:solidFill>
              </a:rPr>
              <a:t> – MFJ</a:t>
            </a:r>
          </a:p>
          <a:p>
            <a:pPr lvl="1"/>
            <a:r>
              <a:rPr lang="en-US" altLang="en-US" dirty="0">
                <a:solidFill>
                  <a:srgbClr val="001132"/>
                </a:solidFill>
              </a:rPr>
              <a:t> $15K</a:t>
            </a:r>
            <a:r>
              <a:rPr lang="en-US" altLang="en-US" dirty="0">
                <a:solidFill>
                  <a:srgbClr val="FF0000"/>
                </a:solidFill>
              </a:rPr>
              <a:t>/$30K (2017) </a:t>
            </a:r>
            <a:r>
              <a:rPr lang="en-US" altLang="en-US" dirty="0">
                <a:solidFill>
                  <a:srgbClr val="001132"/>
                </a:solidFill>
              </a:rPr>
              <a:t>– Single, HOH, QW</a:t>
            </a:r>
          </a:p>
          <a:p>
            <a:pPr lvl="1"/>
            <a:r>
              <a:rPr lang="en-US" altLang="en-US" dirty="0">
                <a:solidFill>
                  <a:srgbClr val="001132"/>
                </a:solidFill>
              </a:rPr>
              <a:t> $10K/</a:t>
            </a:r>
            <a:r>
              <a:rPr lang="en-US" altLang="en-US" dirty="0">
                <a:solidFill>
                  <a:srgbClr val="FF0000"/>
                </a:solidFill>
              </a:rPr>
              <a:t>$20K (2017)</a:t>
            </a:r>
            <a:r>
              <a:rPr lang="en-US" altLang="en-US" dirty="0">
                <a:solidFill>
                  <a:srgbClr val="001132"/>
                </a:solidFill>
              </a:rPr>
              <a:t> – MFS</a:t>
            </a:r>
          </a:p>
          <a:p>
            <a:r>
              <a:rPr lang="en-US" altLang="en-US" dirty="0">
                <a:solidFill>
                  <a:srgbClr val="001132"/>
                </a:solidFill>
              </a:rPr>
              <a:t> Maximum exclusion cannot exceed total Pension, Annuity &amp; IRA Withdrawal amount on NJ 1040 Line 19a</a:t>
            </a:r>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71</a:t>
            </a:fld>
            <a:endParaRPr lang="en-US" dirty="0"/>
          </a:p>
        </p:txBody>
      </p:sp>
    </p:spTree>
    <p:extLst>
      <p:ext uri="{BB962C8B-B14F-4D97-AF65-F5344CB8AC3E}">
        <p14:creationId xmlns:p14="http://schemas.microsoft.com/office/powerpoint/2010/main" val="97839247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normAutofit fontScale="90000"/>
          </a:bodyPr>
          <a:lstStyle/>
          <a:p>
            <a:r>
              <a:rPr lang="en-US" altLang="en-US" dirty="0"/>
              <a:t>Other Retirement Income Exclusions - </a:t>
            </a:r>
            <a:r>
              <a:rPr lang="en-US" altLang="en-US" sz="3600" dirty="0"/>
              <a:t>NJ1040 Line 27b</a:t>
            </a:r>
          </a:p>
        </p:txBody>
      </p:sp>
      <p:sp>
        <p:nvSpPr>
          <p:cNvPr id="215043" name="Content Placeholder 2"/>
          <p:cNvSpPr>
            <a:spLocks noGrp="1"/>
          </p:cNvSpPr>
          <p:nvPr>
            <p:ph idx="1"/>
          </p:nvPr>
        </p:nvSpPr>
        <p:spPr/>
        <p:txBody>
          <a:bodyPr/>
          <a:lstStyle/>
          <a:p>
            <a:r>
              <a:rPr lang="en-US" altLang="en-US" dirty="0"/>
              <a:t> 2 Parts to Other Retirement Income Exclusions</a:t>
            </a:r>
          </a:p>
          <a:p>
            <a:pPr lvl="1"/>
            <a:r>
              <a:rPr lang="en-US" altLang="en-US" dirty="0"/>
              <a:t> Unclaimed portion of your Pension Exclusion (NJ 1040 line 27a)</a:t>
            </a:r>
          </a:p>
          <a:p>
            <a:pPr lvl="1"/>
            <a:r>
              <a:rPr lang="en-US" altLang="en-US" dirty="0"/>
              <a:t> Special exclusion for taxpayers who are unable to receive SS or RR benefits</a:t>
            </a:r>
          </a:p>
          <a:p>
            <a:r>
              <a:rPr lang="en-US" altLang="en-US" dirty="0"/>
              <a:t> Each part has different eligibility requirements</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72</a:t>
            </a:fld>
            <a:endParaRPr lang="en-US" dirty="0"/>
          </a:p>
        </p:txBody>
      </p:sp>
    </p:spTree>
    <p:extLst>
      <p:ext uri="{BB962C8B-B14F-4D97-AF65-F5344CB8AC3E}">
        <p14:creationId xmlns:p14="http://schemas.microsoft.com/office/powerpoint/2010/main" val="156642572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609600" y="304800"/>
            <a:ext cx="8077200" cy="1143000"/>
          </a:xfrm>
        </p:spPr>
        <p:txBody>
          <a:bodyPr>
            <a:normAutofit fontScale="90000"/>
          </a:bodyPr>
          <a:lstStyle/>
          <a:p>
            <a:r>
              <a:rPr lang="en-US" altLang="en-US" sz="4000" dirty="0"/>
              <a:t>Other Retirement Income Exclusions: Unclaimed Pension Exclusion</a:t>
            </a:r>
          </a:p>
        </p:txBody>
      </p:sp>
      <p:sp>
        <p:nvSpPr>
          <p:cNvPr id="217091" name="Content Placeholder 2"/>
          <p:cNvSpPr>
            <a:spLocks noGrp="1"/>
          </p:cNvSpPr>
          <p:nvPr>
            <p:ph idx="1"/>
          </p:nvPr>
        </p:nvSpPr>
        <p:spPr/>
        <p:txBody>
          <a:bodyPr>
            <a:normAutofit/>
          </a:bodyPr>
          <a:lstStyle/>
          <a:p>
            <a:r>
              <a:rPr lang="en-US" altLang="en-US" dirty="0"/>
              <a:t> Did not use maximum Pension Exclusion</a:t>
            </a:r>
          </a:p>
          <a:p>
            <a:r>
              <a:rPr lang="en-US" altLang="en-US" dirty="0"/>
              <a:t> You &amp;/or spouse/CU partner 62 years+</a:t>
            </a:r>
          </a:p>
          <a:p>
            <a:r>
              <a:rPr lang="en-US" altLang="en-US" dirty="0"/>
              <a:t> Total income from NJ 1040 Line 26 $100K or less</a:t>
            </a:r>
          </a:p>
          <a:p>
            <a:r>
              <a:rPr lang="en-US" altLang="en-US" dirty="0"/>
              <a:t> Income from wages, net profit from business, partnership, S corp. income &lt;/= $3K</a:t>
            </a:r>
          </a:p>
          <a:p>
            <a:r>
              <a:rPr lang="en-US" altLang="en-US" dirty="0"/>
              <a:t> Amount will be maximum pension exclusion minus pension exclusion claimed on NJ 1040 Line 27a</a:t>
            </a:r>
          </a:p>
          <a:p>
            <a:pPr>
              <a:buFont typeface="Wingdings" panose="05000000000000000000" pitchFamily="2" charset="2"/>
              <a:buNone/>
            </a:pPr>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73</a:t>
            </a:fld>
            <a:endParaRPr lang="en-US" dirty="0"/>
          </a:p>
        </p:txBody>
      </p:sp>
    </p:spTree>
    <p:extLst>
      <p:ext uri="{BB962C8B-B14F-4D97-AF65-F5344CB8AC3E}">
        <p14:creationId xmlns:p14="http://schemas.microsoft.com/office/powerpoint/2010/main" val="201580539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609600" y="304800"/>
            <a:ext cx="8153400" cy="1143000"/>
          </a:xfrm>
        </p:spPr>
        <p:txBody>
          <a:bodyPr/>
          <a:lstStyle/>
          <a:p>
            <a:r>
              <a:rPr lang="en-US" altLang="en-US" sz="3400" dirty="0"/>
              <a:t>NJ Other Retirement Income Exclusions:  For </a:t>
            </a:r>
            <a:br>
              <a:rPr lang="en-US" altLang="en-US" sz="3400" dirty="0"/>
            </a:br>
            <a:r>
              <a:rPr lang="en-US" altLang="en-US" sz="3400" dirty="0"/>
              <a:t>Taxpayers Unable to Receive SS/RR Benefits</a:t>
            </a:r>
          </a:p>
        </p:txBody>
      </p:sp>
      <p:sp>
        <p:nvSpPr>
          <p:cNvPr id="219139" name="Content Placeholder 2"/>
          <p:cNvSpPr>
            <a:spLocks noGrp="1"/>
          </p:cNvSpPr>
          <p:nvPr>
            <p:ph idx="1"/>
          </p:nvPr>
        </p:nvSpPr>
        <p:spPr>
          <a:xfrm>
            <a:off x="609600" y="1524000"/>
            <a:ext cx="8077200" cy="4800600"/>
          </a:xfrm>
        </p:spPr>
        <p:txBody>
          <a:bodyPr>
            <a:normAutofit lnSpcReduction="10000"/>
          </a:bodyPr>
          <a:lstStyle/>
          <a:p>
            <a:r>
              <a:rPr lang="en-US" altLang="en-US" sz="2700" dirty="0"/>
              <a:t> </a:t>
            </a:r>
            <a:r>
              <a:rPr lang="en-US" altLang="en-US" sz="2700" b="1" u="sng" dirty="0"/>
              <a:t>Not</a:t>
            </a:r>
            <a:r>
              <a:rPr lang="en-US" altLang="en-US" sz="2700" dirty="0"/>
              <a:t> related to Pension Exclusion &amp; may claim whether or not you use maximum Pension Exclusion</a:t>
            </a:r>
          </a:p>
          <a:p>
            <a:r>
              <a:rPr lang="en-US" altLang="en-US" sz="2700" dirty="0"/>
              <a:t> Exclusion amounts $6K – MFJ, HOH, QW;  $3K – Single, MFS</a:t>
            </a:r>
          </a:p>
          <a:p>
            <a:r>
              <a:rPr lang="en-US" altLang="en-US" sz="2700" dirty="0"/>
              <a:t> You &amp;/or spouse/CU partner 62 years+</a:t>
            </a:r>
          </a:p>
          <a:p>
            <a:r>
              <a:rPr lang="en-US" altLang="en-US" sz="2700" dirty="0"/>
              <a:t> Unable to receive SS/RR benefits, but would have been eligible for benefits had you fully participated in either program</a:t>
            </a:r>
          </a:p>
          <a:p>
            <a:r>
              <a:rPr lang="en-US" altLang="en-US" sz="2700" dirty="0"/>
              <a:t> Must answer questions under Pension Exclusion in  State section \ Edit \ Enter Myself \ Subtractions from Income for TaxSlayer to determine eligibility</a:t>
            </a:r>
          </a:p>
          <a:p>
            <a:pPr lvl="1">
              <a:buNone/>
            </a:pPr>
            <a:endParaRPr lang="en-US" altLang="en-US" sz="2500"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142675"/>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74</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1030364"/>
            <a:ext cx="612648" cy="163373"/>
          </a:xfrm>
          <a:prstGeom prst="rect">
            <a:avLst/>
          </a:prstGeom>
        </p:spPr>
      </p:pic>
    </p:spTree>
    <p:extLst>
      <p:ext uri="{BB962C8B-B14F-4D97-AF65-F5344CB8AC3E}">
        <p14:creationId xmlns:p14="http://schemas.microsoft.com/office/powerpoint/2010/main" val="367653763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stretch>
            <a:fillRect/>
          </a:stretch>
        </p:blipFill>
        <p:spPr>
          <a:xfrm>
            <a:off x="609600" y="1642533"/>
            <a:ext cx="7527925" cy="4639733"/>
          </a:xfrm>
          <a:prstGeom prst="rect">
            <a:avLst/>
          </a:prstGeom>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Additional Questions for Other Retirement Income Exclusion</a:t>
            </a:r>
            <a:br>
              <a:rPr lang="en-US" sz="3300" dirty="0"/>
            </a:br>
            <a:r>
              <a:rPr lang="en-US" sz="2700" dirty="0">
                <a:solidFill>
                  <a:srgbClr val="0070C0"/>
                </a:solidFill>
              </a:rPr>
              <a:t>State Section \ Edit \ Enter Myself \ Subtractions from Income</a:t>
            </a:r>
            <a:endParaRPr lang="en-US" sz="3600"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75</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v1.2</a:t>
            </a:r>
            <a:endParaRPr lang="en-US" dirty="0"/>
          </a:p>
        </p:txBody>
      </p:sp>
      <p:sp>
        <p:nvSpPr>
          <p:cNvPr id="8" name="TextBox 7"/>
          <p:cNvSpPr txBox="1"/>
          <p:nvPr/>
        </p:nvSpPr>
        <p:spPr>
          <a:xfrm>
            <a:off x="1604441" y="3124200"/>
            <a:ext cx="4198585" cy="646331"/>
          </a:xfrm>
          <a:prstGeom prst="rect">
            <a:avLst/>
          </a:prstGeom>
          <a:solidFill>
            <a:schemeClr val="accent5">
              <a:lumMod val="75000"/>
            </a:schemeClr>
          </a:solidFill>
          <a:ln>
            <a:solidFill>
              <a:srgbClr val="002060"/>
            </a:solidFill>
          </a:ln>
        </p:spPr>
        <p:txBody>
          <a:bodyPr wrap="none" rtlCol="0">
            <a:spAutoFit/>
          </a:bodyPr>
          <a:lstStyle/>
          <a:p>
            <a:r>
              <a:rPr lang="en-US" b="1" dirty="0"/>
              <a:t>Questions to determine eligibility for</a:t>
            </a:r>
          </a:p>
          <a:p>
            <a:r>
              <a:rPr lang="en-US" b="1" dirty="0"/>
              <a:t>Other Retirement Income exclusion</a:t>
            </a:r>
          </a:p>
        </p:txBody>
      </p:sp>
      <p:sp>
        <p:nvSpPr>
          <p:cNvPr id="9" name="Oval 4"/>
          <p:cNvSpPr>
            <a:spLocks noChangeArrowheads="1"/>
          </p:cNvSpPr>
          <p:nvPr/>
        </p:nvSpPr>
        <p:spPr bwMode="auto">
          <a:xfrm>
            <a:off x="6396574" y="4267466"/>
            <a:ext cx="613825"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803026" y="3771105"/>
            <a:ext cx="593549" cy="496361"/>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123574"/>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803026" y="2820018"/>
            <a:ext cx="574490" cy="304182"/>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396575" y="2627046"/>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pic>
        <p:nvPicPr>
          <p:cNvPr id="13" name="Picture 12" descr="NJ TaxSlayer" title="NJ TaxSlayer"/>
          <p:cNvPicPr>
            <a:picLocks noChangeAspect="1"/>
          </p:cNvPicPr>
          <p:nvPr/>
        </p:nvPicPr>
        <p:blipFill>
          <a:blip r:embed="rId5" cstate="print"/>
          <a:stretch>
            <a:fillRect/>
          </a:stretch>
        </p:blipFill>
        <p:spPr>
          <a:xfrm>
            <a:off x="0" y="996831"/>
            <a:ext cx="612648" cy="163373"/>
          </a:xfrm>
          <a:prstGeom prst="rect">
            <a:avLst/>
          </a:prstGeom>
        </p:spPr>
      </p:pic>
    </p:spTree>
    <p:extLst>
      <p:ext uri="{BB962C8B-B14F-4D97-AF65-F5344CB8AC3E}">
        <p14:creationId xmlns:p14="http://schemas.microsoft.com/office/powerpoint/2010/main" val="1204548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r>
              <a:rPr lang="en-US" altLang="en-US" dirty="0"/>
              <a:t>Other Topics Relating to Retirement Income</a:t>
            </a:r>
          </a:p>
        </p:txBody>
      </p:sp>
      <p:sp>
        <p:nvSpPr>
          <p:cNvPr id="260099" name="Rectangle 3"/>
          <p:cNvSpPr>
            <a:spLocks noGrp="1" noChangeArrowheads="1"/>
          </p:cNvSpPr>
          <p:nvPr>
            <p:ph idx="1"/>
          </p:nvPr>
        </p:nvSpPr>
        <p:spPr/>
        <p:txBody>
          <a:bodyPr>
            <a:normAutofit/>
          </a:bodyPr>
          <a:lstStyle/>
          <a:p>
            <a:r>
              <a:rPr lang="en-US" dirty="0"/>
              <a:t> Special topics relating to retirement income to be discussed on subsequent slides </a:t>
            </a:r>
          </a:p>
          <a:p>
            <a:pPr lvl="1"/>
            <a:r>
              <a:rPr lang="en-US" dirty="0"/>
              <a:t> Railroad Retirement Benefits Tier 2</a:t>
            </a:r>
          </a:p>
          <a:p>
            <a:pPr lvl="1"/>
            <a:r>
              <a:rPr lang="en-US" dirty="0"/>
              <a:t> Disability income reported on 1099-R</a:t>
            </a:r>
          </a:p>
          <a:p>
            <a:pPr lvl="2"/>
            <a:r>
              <a:rPr lang="en-US" dirty="0"/>
              <a:t> Prior to retirement age</a:t>
            </a:r>
          </a:p>
          <a:p>
            <a:pPr lvl="2"/>
            <a:r>
              <a:rPr lang="en-US" dirty="0"/>
              <a:t> After retirement age</a:t>
            </a:r>
          </a:p>
          <a:p>
            <a:pPr lvl="1"/>
            <a:r>
              <a:rPr lang="en-US" dirty="0"/>
              <a:t>  IRA Penalties</a:t>
            </a:r>
          </a:p>
          <a:p>
            <a:pPr lvl="1"/>
            <a:r>
              <a:rPr lang="en-US" dirty="0"/>
              <a:t>  Non-deductible contributions to an IRA</a:t>
            </a:r>
          </a:p>
          <a:p>
            <a:pPr lvl="2"/>
            <a:r>
              <a:rPr lang="en-US" dirty="0"/>
              <a:t> Tracking contributions to establish cost basis</a:t>
            </a:r>
          </a:p>
          <a:p>
            <a:pPr lvl="2"/>
            <a:r>
              <a:rPr lang="en-US" dirty="0"/>
              <a:t> Distributions from IRAs containing non-deductible contributions</a:t>
            </a:r>
          </a:p>
          <a:p>
            <a:endParaRPr lang="en-US" dirty="0"/>
          </a:p>
          <a:p>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76</a:t>
            </a:fld>
            <a:endParaRPr lang="en-US" dirty="0"/>
          </a:p>
        </p:txBody>
      </p:sp>
    </p:spTree>
    <p:extLst>
      <p:ext uri="{BB962C8B-B14F-4D97-AF65-F5344CB8AC3E}">
        <p14:creationId xmlns:p14="http://schemas.microsoft.com/office/powerpoint/2010/main" val="264291006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n-US" altLang="en-US" dirty="0"/>
              <a:t>Railroad Retirement Benefits Tier 2  (Pension Equivalent)</a:t>
            </a:r>
          </a:p>
        </p:txBody>
      </p:sp>
      <p:sp>
        <p:nvSpPr>
          <p:cNvPr id="552963" name="Rectangle 3"/>
          <p:cNvSpPr>
            <a:spLocks noGrp="1" noChangeArrowheads="1"/>
          </p:cNvSpPr>
          <p:nvPr>
            <p:ph idx="1"/>
          </p:nvPr>
        </p:nvSpPr>
        <p:spPr/>
        <p:txBody>
          <a:bodyPr/>
          <a:lstStyle/>
          <a:p>
            <a:pPr>
              <a:lnSpc>
                <a:spcPct val="80000"/>
              </a:lnSpc>
            </a:pPr>
            <a:r>
              <a:rPr lang="en-US" altLang="en-US" sz="3000" dirty="0"/>
              <a:t>  Railroad Retirement Tier 2 (Pub 575)</a:t>
            </a:r>
          </a:p>
          <a:p>
            <a:pPr lvl="1">
              <a:lnSpc>
                <a:spcPct val="80000"/>
              </a:lnSpc>
            </a:pPr>
            <a:r>
              <a:rPr lang="en-US" altLang="en-US" sz="2600" dirty="0"/>
              <a:t>  Reported on RRB-1099-R - Green Form</a:t>
            </a:r>
          </a:p>
          <a:p>
            <a:pPr lvl="1">
              <a:lnSpc>
                <a:spcPct val="80000"/>
              </a:lnSpc>
            </a:pPr>
            <a:r>
              <a:rPr lang="en-US" altLang="en-US" sz="2600" dirty="0"/>
              <a:t>  Same rules as pensions</a:t>
            </a:r>
          </a:p>
          <a:p>
            <a:pPr lvl="1">
              <a:lnSpc>
                <a:spcPct val="80000"/>
              </a:lnSpc>
            </a:pPr>
            <a:endParaRPr lang="en-US" altLang="en-US" sz="2400" dirty="0"/>
          </a:p>
          <a:p>
            <a:pPr>
              <a:lnSpc>
                <a:spcPct val="80000"/>
              </a:lnSpc>
            </a:pPr>
            <a:r>
              <a:rPr lang="en-US" altLang="en-US" sz="3000" dirty="0"/>
              <a:t>  RRB-1099-R Pension (not taxable in NJ)</a:t>
            </a:r>
          </a:p>
          <a:p>
            <a:pPr lvl="1">
              <a:lnSpc>
                <a:spcPct val="80000"/>
              </a:lnSpc>
            </a:pPr>
            <a:r>
              <a:rPr lang="en-US" altLang="en-US" sz="2600" dirty="0"/>
              <a:t> TaxSlayer automatically excludes the railroad retirement pension amount from NJ income</a:t>
            </a:r>
          </a:p>
          <a:p>
            <a:pPr>
              <a:lnSpc>
                <a:spcPct val="80000"/>
              </a:lnSpc>
            </a:pPr>
            <a:endParaRPr lang="en-US" altLang="en-US" sz="2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77</a:t>
            </a:fld>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36665"/>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J TaxSlayer" title="NJ TaxSlayer"/>
          <p:cNvPicPr>
            <a:picLocks noChangeAspect="1"/>
          </p:cNvPicPr>
          <p:nvPr/>
        </p:nvPicPr>
        <p:blipFill>
          <a:blip r:embed="rId4" cstate="print"/>
          <a:stretch>
            <a:fillRect/>
          </a:stretch>
        </p:blipFill>
        <p:spPr>
          <a:xfrm>
            <a:off x="0" y="1094839"/>
            <a:ext cx="612648" cy="163373"/>
          </a:xfrm>
          <a:prstGeom prst="rect">
            <a:avLst/>
          </a:prstGeom>
        </p:spPr>
      </p:pic>
    </p:spTree>
    <p:extLst>
      <p:ext uri="{BB962C8B-B14F-4D97-AF65-F5344CB8AC3E}">
        <p14:creationId xmlns:p14="http://schemas.microsoft.com/office/powerpoint/2010/main" val="143990317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a:bodyPr>
          <a:lstStyle/>
          <a:p>
            <a:r>
              <a:rPr lang="en-US" altLang="en-US" dirty="0"/>
              <a:t>Sample Railroad Retirement (RR) Benefits Tier 2</a:t>
            </a:r>
          </a:p>
        </p:txBody>
      </p:sp>
      <p:pic>
        <p:nvPicPr>
          <p:cNvPr id="555012" name="Picture 3" descr="RRB-1099-R"/>
          <p:cNvPicPr>
            <a:picLocks noChangeAspect="1" noChangeArrowheads="1"/>
          </p:cNvPicPr>
          <p:nvPr/>
        </p:nvPicPr>
        <p:blipFill>
          <a:blip r:embed="rId3" cstate="print">
            <a:extLst>
              <a:ext uri="{28A0092B-C50C-407E-A947-70E740481C1C}">
                <a14:useLocalDpi xmlns:a14="http://schemas.microsoft.com/office/drawing/2010/main" val="0"/>
              </a:ext>
            </a:extLst>
          </a:blip>
          <a:srcRect l="12083"/>
          <a:stretch>
            <a:fillRect/>
          </a:stretch>
        </p:blipFill>
        <p:spPr bwMode="auto">
          <a:xfrm>
            <a:off x="609600" y="1524000"/>
            <a:ext cx="8039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711700" y="2946400"/>
            <a:ext cx="2222083" cy="307777"/>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Employee contributions</a:t>
            </a:r>
          </a:p>
        </p:txBody>
      </p:sp>
      <p:sp>
        <p:nvSpPr>
          <p:cNvPr id="9" name="TextBox 8"/>
          <p:cNvSpPr txBox="1"/>
          <p:nvPr/>
        </p:nvSpPr>
        <p:spPr>
          <a:xfrm>
            <a:off x="4800600" y="4597400"/>
            <a:ext cx="1119217" cy="307777"/>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Gross paid</a:t>
            </a:r>
          </a:p>
        </p:txBody>
      </p:sp>
      <p:sp>
        <p:nvSpPr>
          <p:cNvPr id="11" name="TextBox 10"/>
          <p:cNvSpPr txBox="1"/>
          <p:nvPr/>
        </p:nvSpPr>
        <p:spPr>
          <a:xfrm>
            <a:off x="4724400" y="5410200"/>
            <a:ext cx="2579552" cy="307777"/>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Federal income tax withheld</a:t>
            </a:r>
          </a:p>
        </p:txBody>
      </p:sp>
      <p:sp>
        <p:nvSpPr>
          <p:cNvPr id="12" name="TextBox 11"/>
          <p:cNvSpPr txBox="1"/>
          <p:nvPr/>
        </p:nvSpPr>
        <p:spPr>
          <a:xfrm>
            <a:off x="7239000" y="6019800"/>
            <a:ext cx="1384300" cy="307975"/>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Sch A Medical</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78</a:t>
            </a:fld>
            <a:endParaRPr lang="en-US" dirty="0"/>
          </a:p>
        </p:txBody>
      </p:sp>
    </p:spTree>
    <p:extLst>
      <p:ext uri="{BB962C8B-B14F-4D97-AF65-F5344CB8AC3E}">
        <p14:creationId xmlns:p14="http://schemas.microsoft.com/office/powerpoint/2010/main" val="90948901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1471" y="1541058"/>
            <a:ext cx="7653047" cy="4884821"/>
          </a:xfrm>
          <a:prstGeom prst="rect">
            <a:avLst/>
          </a:prstGeom>
        </p:spPr>
      </p:pic>
      <p:sp>
        <p:nvSpPr>
          <p:cNvPr id="530435" name="Title 1"/>
          <p:cNvSpPr>
            <a:spLocks noGrp="1"/>
          </p:cNvSpPr>
          <p:nvPr>
            <p:ph type="title"/>
          </p:nvPr>
        </p:nvSpPr>
        <p:spPr>
          <a:xfrm>
            <a:off x="685800" y="277812"/>
            <a:ext cx="8128000" cy="1208087"/>
          </a:xfrm>
        </p:spPr>
        <p:txBody>
          <a:bodyPr>
            <a:noAutofit/>
          </a:bodyPr>
          <a:lstStyle/>
          <a:p>
            <a:r>
              <a:rPr lang="en-US" altLang="en-US" sz="2700" dirty="0"/>
              <a:t>TS – Railroad Retirement Benefits Tier 2</a:t>
            </a:r>
            <a:br>
              <a:rPr lang="en-US" altLang="en-US" sz="2700" dirty="0"/>
            </a:br>
            <a:r>
              <a:rPr lang="en-US" sz="2200" dirty="0">
                <a:solidFill>
                  <a:srgbClr val="0070C0"/>
                </a:solidFill>
              </a:rPr>
              <a:t>Federal section \ Income \ Enter Myself \ IRA/ Pension Distributions (1099-R, 1099-SSA) \ RRB-1099-R</a:t>
            </a:r>
            <a:endParaRPr lang="en-US" altLang="en-US" sz="2200" dirty="0">
              <a:solidFill>
                <a:srgbClr val="0070C0"/>
              </a:solidFill>
            </a:endParaRPr>
          </a:p>
        </p:txBody>
      </p:sp>
      <p:sp>
        <p:nvSpPr>
          <p:cNvPr id="9" name="TextBox 8"/>
          <p:cNvSpPr txBox="1"/>
          <p:nvPr/>
        </p:nvSpPr>
        <p:spPr>
          <a:xfrm>
            <a:off x="1297290" y="3066592"/>
            <a:ext cx="2890535"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Employee contributions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79</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83993"/>
            <a:ext cx="612648" cy="163373"/>
          </a:xfrm>
          <a:prstGeom prst="rect">
            <a:avLst/>
          </a:prstGeom>
        </p:spPr>
      </p:pic>
      <p:sp>
        <p:nvSpPr>
          <p:cNvPr id="530439" name="Oval 5"/>
          <p:cNvSpPr>
            <a:spLocks noChangeArrowheads="1"/>
          </p:cNvSpPr>
          <p:nvPr/>
        </p:nvSpPr>
        <p:spPr bwMode="auto">
          <a:xfrm>
            <a:off x="4496859" y="5496922"/>
            <a:ext cx="1168400" cy="406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cs typeface="Arial" panose="020B0604020202020204" pitchFamily="34" charset="0"/>
            </a:endParaRPr>
          </a:p>
        </p:txBody>
      </p:sp>
      <p:sp>
        <p:nvSpPr>
          <p:cNvPr id="24" name="Oval 5"/>
          <p:cNvSpPr>
            <a:spLocks noChangeArrowheads="1"/>
          </p:cNvSpPr>
          <p:nvPr/>
        </p:nvSpPr>
        <p:spPr bwMode="auto">
          <a:xfrm>
            <a:off x="4419587" y="3066592"/>
            <a:ext cx="1322945" cy="4138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5" name="Straight Arrow Connector 24"/>
          <p:cNvCxnSpPr>
            <a:stCxn id="9" idx="3"/>
            <a:endCxn id="24" idx="2"/>
          </p:cNvCxnSpPr>
          <p:nvPr/>
        </p:nvCxnSpPr>
        <p:spPr bwMode="auto">
          <a:xfrm>
            <a:off x="4187825" y="3251258"/>
            <a:ext cx="231762" cy="22237"/>
          </a:xfrm>
          <a:prstGeom prst="straightConnector1">
            <a:avLst/>
          </a:prstGeom>
          <a:noFill/>
          <a:ln w="38100" cap="flat" cmpd="sng" algn="ctr">
            <a:solidFill>
              <a:srgbClr val="FF0000"/>
            </a:solidFill>
            <a:prstDash val="solid"/>
            <a:round/>
            <a:headEnd type="none" w="med" len="med"/>
            <a:tailEnd type="triangle"/>
          </a:ln>
          <a:effectLst/>
        </p:spPr>
      </p:cxnSp>
      <p:sp>
        <p:nvSpPr>
          <p:cNvPr id="28" name="Oval 5"/>
          <p:cNvSpPr>
            <a:spLocks noChangeArrowheads="1"/>
          </p:cNvSpPr>
          <p:nvPr/>
        </p:nvSpPr>
        <p:spPr bwMode="auto">
          <a:xfrm>
            <a:off x="4467995" y="5033873"/>
            <a:ext cx="1226128" cy="36500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9" name="TextBox 28"/>
          <p:cNvSpPr txBox="1"/>
          <p:nvPr/>
        </p:nvSpPr>
        <p:spPr>
          <a:xfrm>
            <a:off x="2225864" y="4939721"/>
            <a:ext cx="1390124" cy="369332"/>
          </a:xfrm>
          <a:prstGeom prst="rect">
            <a:avLst/>
          </a:prstGeom>
          <a:solidFill>
            <a:schemeClr val="accent5">
              <a:lumMod val="75000"/>
            </a:schemeClr>
          </a:solidFill>
          <a:ln>
            <a:solidFill>
              <a:srgbClr val="002060"/>
            </a:solidFill>
          </a:ln>
        </p:spPr>
        <p:txBody>
          <a:bodyPr wrap="none" rtlCol="0">
            <a:spAutoFit/>
          </a:bodyPr>
          <a:lstStyle/>
          <a:p>
            <a:r>
              <a:rPr lang="en-US" b="1" dirty="0"/>
              <a:t>Gross paid</a:t>
            </a:r>
          </a:p>
        </p:txBody>
      </p:sp>
      <p:cxnSp>
        <p:nvCxnSpPr>
          <p:cNvPr id="30" name="Straight Arrow Connector 29"/>
          <p:cNvCxnSpPr>
            <a:stCxn id="29" idx="3"/>
            <a:endCxn id="28" idx="2"/>
          </p:cNvCxnSpPr>
          <p:nvPr/>
        </p:nvCxnSpPr>
        <p:spPr bwMode="auto">
          <a:xfrm>
            <a:off x="3615988" y="5124387"/>
            <a:ext cx="852007" cy="91987"/>
          </a:xfrm>
          <a:prstGeom prst="straightConnector1">
            <a:avLst/>
          </a:prstGeom>
          <a:noFill/>
          <a:ln w="38100" cap="flat" cmpd="sng" algn="ctr">
            <a:solidFill>
              <a:srgbClr val="FF0000"/>
            </a:solidFill>
            <a:prstDash val="solid"/>
            <a:round/>
            <a:headEnd type="none" w="med" len="med"/>
            <a:tailEnd type="triangle"/>
          </a:ln>
          <a:effectLst/>
        </p:spPr>
      </p:cxnSp>
      <p:sp>
        <p:nvSpPr>
          <p:cNvPr id="33" name="TextBox 32"/>
          <p:cNvSpPr txBox="1"/>
          <p:nvPr/>
        </p:nvSpPr>
        <p:spPr>
          <a:xfrm>
            <a:off x="2192722" y="5508351"/>
            <a:ext cx="1924438" cy="369332"/>
          </a:xfrm>
          <a:prstGeom prst="rect">
            <a:avLst/>
          </a:prstGeom>
          <a:solidFill>
            <a:schemeClr val="accent5">
              <a:lumMod val="75000"/>
            </a:schemeClr>
          </a:solidFill>
          <a:ln>
            <a:solidFill>
              <a:srgbClr val="002060"/>
            </a:solidFill>
          </a:ln>
        </p:spPr>
        <p:txBody>
          <a:bodyPr wrap="none" rtlCol="0">
            <a:spAutoFit/>
          </a:bodyPr>
          <a:lstStyle/>
          <a:p>
            <a:r>
              <a:rPr lang="en-US" b="1" dirty="0"/>
              <a:t>Taxable amount</a:t>
            </a:r>
          </a:p>
        </p:txBody>
      </p:sp>
      <p:cxnSp>
        <p:nvCxnSpPr>
          <p:cNvPr id="34" name="Straight Arrow Connector 33"/>
          <p:cNvCxnSpPr>
            <a:stCxn id="33" idx="3"/>
            <a:endCxn id="530439" idx="2"/>
          </p:cNvCxnSpPr>
          <p:nvPr/>
        </p:nvCxnSpPr>
        <p:spPr bwMode="auto">
          <a:xfrm>
            <a:off x="4117160" y="5693017"/>
            <a:ext cx="379699" cy="710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63308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normAutofit/>
          </a:bodyPr>
          <a:lstStyle/>
          <a:p>
            <a:r>
              <a:rPr lang="en-US" altLang="en-US" dirty="0"/>
              <a:t>Traditional IRA with Non-Deductible Contributions</a:t>
            </a:r>
          </a:p>
        </p:txBody>
      </p:sp>
      <p:sp>
        <p:nvSpPr>
          <p:cNvPr id="477187" name="Rectangle 3"/>
          <p:cNvSpPr>
            <a:spLocks noGrp="1" noChangeArrowheads="1"/>
          </p:cNvSpPr>
          <p:nvPr>
            <p:ph idx="1"/>
          </p:nvPr>
        </p:nvSpPr>
        <p:spPr>
          <a:xfrm>
            <a:off x="609600" y="1447800"/>
            <a:ext cx="8077200" cy="4876800"/>
          </a:xfrm>
        </p:spPr>
        <p:txBody>
          <a:bodyPr>
            <a:normAutofit/>
          </a:bodyPr>
          <a:lstStyle/>
          <a:p>
            <a:pPr>
              <a:lnSpc>
                <a:spcPct val="90000"/>
              </a:lnSpc>
            </a:pPr>
            <a:r>
              <a:rPr lang="en-US" altLang="en-US" dirty="0"/>
              <a:t> Non-deductible contribution is difference between permitted contribution and amount allowed for IRA deduction</a:t>
            </a:r>
          </a:p>
          <a:p>
            <a:pPr lvl="1">
              <a:lnSpc>
                <a:spcPct val="90000"/>
              </a:lnSpc>
            </a:pPr>
            <a:r>
              <a:rPr lang="en-US" altLang="en-US" dirty="0"/>
              <a:t> </a:t>
            </a:r>
            <a:r>
              <a:rPr lang="en-US" altLang="en-US" sz="2400" dirty="0"/>
              <a:t>Alternative when IRA deduction is limited due to retirement plan, income, filing status</a:t>
            </a:r>
          </a:p>
          <a:p>
            <a:pPr lvl="1">
              <a:lnSpc>
                <a:spcPct val="90000"/>
              </a:lnSpc>
            </a:pPr>
            <a:r>
              <a:rPr lang="en-US" altLang="en-US" sz="2400" dirty="0"/>
              <a:t> Total of deductible + non-deductible cannot exceed maximum contribution limits ($5,500/$6,500 if &gt;/= 50 years of age)</a:t>
            </a:r>
          </a:p>
          <a:p>
            <a:pPr>
              <a:lnSpc>
                <a:spcPct val="90000"/>
              </a:lnSpc>
            </a:pPr>
            <a:r>
              <a:rPr lang="en-US" altLang="en-US" dirty="0"/>
              <a:t> Distributions from IRAs with non-deductible contributions</a:t>
            </a:r>
          </a:p>
          <a:p>
            <a:pPr lvl="1">
              <a:lnSpc>
                <a:spcPct val="90000"/>
              </a:lnSpc>
            </a:pPr>
            <a:r>
              <a:rPr lang="en-US" altLang="en-US" dirty="0"/>
              <a:t> </a:t>
            </a:r>
            <a:r>
              <a:rPr lang="en-US" altLang="en-US" sz="2400" dirty="0"/>
              <a:t>Deductible contributions taxed on distribution</a:t>
            </a:r>
          </a:p>
          <a:p>
            <a:pPr lvl="1">
              <a:lnSpc>
                <a:spcPct val="90000"/>
              </a:lnSpc>
            </a:pPr>
            <a:r>
              <a:rPr lang="en-US" altLang="en-US" sz="2400" dirty="0"/>
              <a:t> Non-deductible contributions not taxed on distribution</a:t>
            </a:r>
          </a:p>
          <a:p>
            <a:pPr lvl="1">
              <a:lnSpc>
                <a:spcPct val="90000"/>
              </a:lnSpc>
            </a:pPr>
            <a:r>
              <a:rPr lang="en-US" altLang="en-US" sz="2400" dirty="0"/>
              <a:t> Earnings are taxed on distribution</a:t>
            </a:r>
          </a:p>
          <a:p>
            <a:pPr>
              <a:lnSpc>
                <a:spcPct val="90000"/>
              </a:lnSpc>
            </a:pPr>
            <a:endParaRPr lang="en-US" altLang="en-US" dirty="0"/>
          </a:p>
          <a:p>
            <a:pPr>
              <a:lnSpc>
                <a:spcPct val="90000"/>
              </a:lnSpc>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dirty="0"/>
          </a:p>
        </p:txBody>
      </p:sp>
    </p:spTree>
    <p:extLst>
      <p:ext uri="{BB962C8B-B14F-4D97-AF65-F5344CB8AC3E}">
        <p14:creationId xmlns:p14="http://schemas.microsoft.com/office/powerpoint/2010/main" val="358906535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p:cNvSpPr>
            <a:spLocks noGrp="1"/>
          </p:cNvSpPr>
          <p:nvPr>
            <p:ph type="title"/>
          </p:nvPr>
        </p:nvSpPr>
        <p:spPr/>
        <p:txBody>
          <a:bodyPr>
            <a:normAutofit/>
          </a:bodyPr>
          <a:lstStyle/>
          <a:p>
            <a:r>
              <a:rPr lang="en-US" altLang="en-US" dirty="0"/>
              <a:t>Railroad Retirement Benefits Tier 2 – TS Tips</a:t>
            </a:r>
          </a:p>
        </p:txBody>
      </p:sp>
      <p:sp>
        <p:nvSpPr>
          <p:cNvPr id="542723" name="Content Placeholder 2"/>
          <p:cNvSpPr>
            <a:spLocks noGrp="1"/>
          </p:cNvSpPr>
          <p:nvPr>
            <p:ph idx="1"/>
          </p:nvPr>
        </p:nvSpPr>
        <p:spPr/>
        <p:txBody>
          <a:bodyPr>
            <a:normAutofit/>
          </a:bodyPr>
          <a:lstStyle/>
          <a:p>
            <a:r>
              <a:rPr lang="en-US" altLang="en-US" dirty="0"/>
              <a:t> </a:t>
            </a:r>
            <a:r>
              <a:rPr lang="en-US" altLang="en-US" sz="3000" dirty="0"/>
              <a:t>Enter in </a:t>
            </a:r>
            <a:r>
              <a:rPr lang="en-US" sz="3000" dirty="0"/>
              <a:t>Federal section \ Income \ Enter Myself \ IRA/Pension Distributions (1099-R, 1099-SSA) \ RRB-1099-R</a:t>
            </a:r>
          </a:p>
          <a:p>
            <a:pPr lvl="1"/>
            <a:r>
              <a:rPr lang="en-US" altLang="en-US" dirty="0"/>
              <a:t> </a:t>
            </a:r>
            <a:r>
              <a:rPr lang="en-US" altLang="en-US" sz="2400" dirty="0"/>
              <a:t>Copy information from printed RRB-1099-R into equivalent boxes on screen</a:t>
            </a:r>
          </a:p>
          <a:p>
            <a:pPr lvl="1"/>
            <a:r>
              <a:rPr lang="en-US" altLang="en-US" sz="2400" dirty="0"/>
              <a:t> Click link to Simplified General Rule Worksheet if needed to determine taxable amount (if Box 7a is not populated)  OR</a:t>
            </a:r>
          </a:p>
          <a:p>
            <a:pPr lvl="1">
              <a:buNone/>
            </a:pPr>
            <a:r>
              <a:rPr lang="en-US" altLang="en-US" sz="2400" dirty="0"/>
              <a:t>    Use Bogart Annuity Calculator on TaxPrep4Free.org Preparer page</a:t>
            </a:r>
          </a:p>
          <a:p>
            <a:pPr lvl="1"/>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80</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104534511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normAutofit/>
          </a:bodyPr>
          <a:lstStyle/>
          <a:p>
            <a:r>
              <a:rPr lang="en-US" altLang="en-US" dirty="0"/>
              <a:t>Disability Income Reported on 1099-R</a:t>
            </a:r>
          </a:p>
        </p:txBody>
      </p:sp>
      <p:sp>
        <p:nvSpPr>
          <p:cNvPr id="1441795" name="Rectangle 3"/>
          <p:cNvSpPr>
            <a:spLocks noGrp="1" noChangeArrowheads="1"/>
          </p:cNvSpPr>
          <p:nvPr>
            <p:ph idx="1"/>
          </p:nvPr>
        </p:nvSpPr>
        <p:spPr/>
        <p:txBody>
          <a:bodyPr>
            <a:normAutofit/>
          </a:bodyPr>
          <a:lstStyle/>
          <a:p>
            <a:pPr marL="0" indent="0">
              <a:buNone/>
            </a:pPr>
            <a:r>
              <a:rPr lang="en-US" sz="3000" dirty="0"/>
              <a:t>If disability income is reported on 1099-R: </a:t>
            </a:r>
          </a:p>
          <a:p>
            <a:r>
              <a:rPr lang="en-US" dirty="0"/>
              <a:t> </a:t>
            </a:r>
            <a:r>
              <a:rPr lang="en-US" sz="2600" dirty="0"/>
              <a:t>1099-R, Box 2 shows taxable amount</a:t>
            </a:r>
          </a:p>
          <a:p>
            <a:r>
              <a:rPr lang="en-US" sz="2600" dirty="0"/>
              <a:t> 1099-R, Code 3 in Box 7 indicates disability</a:t>
            </a:r>
          </a:p>
          <a:p>
            <a:pPr lvl="1"/>
            <a:r>
              <a:rPr lang="en-US" dirty="0"/>
              <a:t> </a:t>
            </a:r>
            <a:r>
              <a:rPr lang="en-US" sz="2400" dirty="0"/>
              <a:t>Before taxpayer has reached minimum retirement age (as defined by employer), income is considered wages, not pension </a:t>
            </a:r>
          </a:p>
          <a:p>
            <a:pPr lvl="2"/>
            <a:r>
              <a:rPr lang="en-US" dirty="0"/>
              <a:t> </a:t>
            </a:r>
            <a:r>
              <a:rPr lang="en-US" sz="2200" dirty="0"/>
              <a:t>Check box on 1099-R screen so that TaxSlayer will include as wages on 1040 Line 7</a:t>
            </a:r>
          </a:p>
          <a:p>
            <a:pPr lvl="1"/>
            <a:r>
              <a:rPr lang="en-US" dirty="0"/>
              <a:t> </a:t>
            </a:r>
            <a:r>
              <a:rPr lang="en-US" sz="2400" dirty="0"/>
              <a:t>After taxpayer reaches minimum retirement age, income is reported as taxable pension on 1040 Line 16b</a:t>
            </a:r>
          </a:p>
          <a:p>
            <a:pPr lvl="1"/>
            <a:endParaRPr lang="en-US" dirty="0"/>
          </a:p>
          <a:p>
            <a:pPr lvl="1"/>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81</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00418575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itle 1"/>
          <p:cNvSpPr>
            <a:spLocks noGrp="1"/>
          </p:cNvSpPr>
          <p:nvPr>
            <p:ph type="title"/>
          </p:nvPr>
        </p:nvSpPr>
        <p:spPr/>
        <p:txBody>
          <a:bodyPr/>
          <a:lstStyle/>
          <a:p>
            <a:r>
              <a:rPr lang="en-US" altLang="en-US" dirty="0"/>
              <a:t>Disability Income on Form 1099-R</a:t>
            </a:r>
          </a:p>
        </p:txBody>
      </p:sp>
      <p:pic>
        <p:nvPicPr>
          <p:cNvPr id="36866" name="Picture 2"/>
          <p:cNvPicPr>
            <a:picLocks noChangeAspect="1" noChangeArrowheads="1"/>
          </p:cNvPicPr>
          <p:nvPr/>
        </p:nvPicPr>
        <p:blipFill rotWithShape="1">
          <a:blip r:embed="rId3" cstate="print">
            <a:duotone>
              <a:prstClr val="black"/>
              <a:schemeClr val="accent3">
                <a:tint val="45000"/>
                <a:satMod val="400000"/>
              </a:schemeClr>
            </a:duotone>
            <a:extLst/>
          </a:blip>
          <a:srcRect l="20258" t="21143" r="19335" b="9803"/>
          <a:stretch/>
        </p:blipFill>
        <p:spPr bwMode="auto">
          <a:xfrm>
            <a:off x="609600" y="1600200"/>
            <a:ext cx="7848600" cy="4435366"/>
          </a:xfrm>
          <a:prstGeom prst="rect">
            <a:avLst/>
          </a:prstGeom>
          <a:solidFill>
            <a:schemeClr val="accent3"/>
          </a:solidFill>
          <a:ln>
            <a:noFill/>
          </a:ln>
          <a:effectLst/>
          <a:extLst/>
        </p:spPr>
      </p:pic>
      <p:sp>
        <p:nvSpPr>
          <p:cNvPr id="7" name="Oval 4"/>
          <p:cNvSpPr>
            <a:spLocks noChangeArrowheads="1"/>
          </p:cNvSpPr>
          <p:nvPr/>
        </p:nvSpPr>
        <p:spPr bwMode="auto">
          <a:xfrm>
            <a:off x="4572000" y="2514600"/>
            <a:ext cx="8382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8" name="Oval 4"/>
          <p:cNvSpPr>
            <a:spLocks noChangeArrowheads="1"/>
          </p:cNvSpPr>
          <p:nvPr/>
        </p:nvSpPr>
        <p:spPr bwMode="auto">
          <a:xfrm>
            <a:off x="4343400" y="4305300"/>
            <a:ext cx="838200" cy="209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r>
              <a:rPr lang="en-US" altLang="en-US" sz="1200" dirty="0">
                <a:latin typeface="Arial" panose="020B0604020202020204" pitchFamily="34" charset="0"/>
                <a:cs typeface="Arial" panose="020B0604020202020204" pitchFamily="34" charset="0"/>
              </a:rPr>
              <a:t>    3</a:t>
            </a:r>
          </a:p>
        </p:txBody>
      </p:sp>
      <p:sp>
        <p:nvSpPr>
          <p:cNvPr id="233480" name="TextBox 2"/>
          <p:cNvSpPr txBox="1">
            <a:spLocks noChangeArrowheads="1"/>
          </p:cNvSpPr>
          <p:nvPr/>
        </p:nvSpPr>
        <p:spPr bwMode="auto">
          <a:xfrm>
            <a:off x="5715000" y="3700463"/>
            <a:ext cx="2300288" cy="369887"/>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Code 3 is Disability</a:t>
            </a:r>
          </a:p>
        </p:txBody>
      </p:sp>
      <p:sp>
        <p:nvSpPr>
          <p:cNvPr id="10" name="TextBox 9"/>
          <p:cNvSpPr txBox="1"/>
          <p:nvPr/>
        </p:nvSpPr>
        <p:spPr>
          <a:xfrm>
            <a:off x="5638800" y="2144713"/>
            <a:ext cx="922338" cy="369887"/>
          </a:xfrm>
          <a:prstGeom prst="rect">
            <a:avLst/>
          </a:prstGeom>
          <a:solidFill>
            <a:schemeClr val="accent5"/>
          </a:solidFill>
        </p:spPr>
        <p:txBody>
          <a:bodyPr>
            <a:spAutoFit/>
          </a:bodyPr>
          <a:lstStyle/>
          <a:p>
            <a:pPr eaLnBrk="1" hangingPunct="1">
              <a:defRPr/>
            </a:pPr>
            <a:r>
              <a:rPr lang="en-US" b="1" dirty="0">
                <a:latin typeface="Arial" charset="0"/>
                <a:cs typeface="Arial" charset="0"/>
              </a:rPr>
              <a:t>2016</a:t>
            </a:r>
          </a:p>
        </p:txBody>
      </p:sp>
      <p:sp>
        <p:nvSpPr>
          <p:cNvPr id="11" name="TextBox 10"/>
          <p:cNvSpPr txBox="1"/>
          <p:nvPr/>
        </p:nvSpPr>
        <p:spPr>
          <a:xfrm>
            <a:off x="1447800" y="2438400"/>
            <a:ext cx="1924050"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Taxable amount</a:t>
            </a:r>
          </a:p>
        </p:txBody>
      </p:sp>
      <p:cxnSp>
        <p:nvCxnSpPr>
          <p:cNvPr id="13" name="Straight Arrow Connector 12"/>
          <p:cNvCxnSpPr>
            <a:stCxn id="11" idx="3"/>
            <a:endCxn id="7" idx="2"/>
          </p:cNvCxnSpPr>
          <p:nvPr/>
        </p:nvCxnSpPr>
        <p:spPr bwMode="auto">
          <a:xfrm>
            <a:off x="3371850" y="2623344"/>
            <a:ext cx="1200150" cy="5556"/>
          </a:xfrm>
          <a:prstGeom prst="straightConnector1">
            <a:avLst/>
          </a:prstGeom>
          <a:noFill/>
          <a:ln w="38100" cap="flat" cmpd="sng" algn="ctr">
            <a:solidFill>
              <a:srgbClr val="FF0000"/>
            </a:solidFill>
            <a:prstDash val="solid"/>
            <a:round/>
            <a:headEnd type="none" w="med" len="med"/>
            <a:tailEnd type="triangle"/>
          </a:ln>
          <a:effectLst/>
        </p:spPr>
      </p:cxnSp>
      <p:cxnSp>
        <p:nvCxnSpPr>
          <p:cNvPr id="17" name="Straight Arrow Connector 16"/>
          <p:cNvCxnSpPr>
            <a:stCxn id="233480" idx="1"/>
            <a:endCxn id="8" idx="7"/>
          </p:cNvCxnSpPr>
          <p:nvPr/>
        </p:nvCxnSpPr>
        <p:spPr bwMode="auto">
          <a:xfrm flipH="1">
            <a:off x="5058848" y="3885407"/>
            <a:ext cx="656152" cy="45058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82</a:t>
            </a:fld>
            <a:endParaRPr lang="en-US" dirty="0"/>
          </a:p>
        </p:txBody>
      </p:sp>
    </p:spTree>
    <p:extLst>
      <p:ext uri="{BB962C8B-B14F-4D97-AF65-F5344CB8AC3E}">
        <p14:creationId xmlns:p14="http://schemas.microsoft.com/office/powerpoint/2010/main" val="4102790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12648" y="1662115"/>
            <a:ext cx="7460198" cy="1208085"/>
          </a:xfrm>
          <a:prstGeom prst="rect">
            <a:avLst/>
          </a:prstGeom>
        </p:spPr>
      </p:pic>
      <p:pic>
        <p:nvPicPr>
          <p:cNvPr id="7" name="Picture 6"/>
          <p:cNvPicPr>
            <a:picLocks noChangeAspect="1"/>
          </p:cNvPicPr>
          <p:nvPr/>
        </p:nvPicPr>
        <p:blipFill>
          <a:blip r:embed="rId4"/>
          <a:stretch>
            <a:fillRect/>
          </a:stretch>
        </p:blipFill>
        <p:spPr>
          <a:xfrm>
            <a:off x="612648" y="2870200"/>
            <a:ext cx="8217843" cy="3341132"/>
          </a:xfrm>
          <a:prstGeom prst="rect">
            <a:avLst/>
          </a:prstGeom>
        </p:spPr>
      </p:pic>
      <p:sp>
        <p:nvSpPr>
          <p:cNvPr id="563203" name="Title 1"/>
          <p:cNvSpPr>
            <a:spLocks noGrp="1"/>
          </p:cNvSpPr>
          <p:nvPr>
            <p:ph type="title"/>
          </p:nvPr>
        </p:nvSpPr>
        <p:spPr>
          <a:xfrm>
            <a:off x="622300" y="354013"/>
            <a:ext cx="8343900" cy="1143000"/>
          </a:xfrm>
        </p:spPr>
        <p:txBody>
          <a:bodyPr>
            <a:noAutofit/>
          </a:bodyPr>
          <a:lstStyle/>
          <a:p>
            <a:r>
              <a:rPr lang="en-US" altLang="en-US" sz="2800" dirty="0"/>
              <a:t>TS – Disability Income Reported on 1099-R</a:t>
            </a:r>
            <a:br>
              <a:rPr lang="en-US" altLang="en-US" sz="2700" dirty="0"/>
            </a:br>
            <a:r>
              <a:rPr lang="en-US" sz="2200" dirty="0">
                <a:solidFill>
                  <a:srgbClr val="0070C0"/>
                </a:solidFill>
              </a:rPr>
              <a:t>Federal section \ Income \ Enter Myself \ IRA/Pension Distributions (1099-R, 1099-SSA) \ Add or Edit a RRB-1099-R</a:t>
            </a:r>
            <a:endParaRPr lang="en-US" altLang="en-US" sz="2200" dirty="0">
              <a:solidFill>
                <a:srgbClr val="0070C0"/>
              </a:solidFill>
            </a:endParaRPr>
          </a:p>
        </p:txBody>
      </p:sp>
      <p:sp>
        <p:nvSpPr>
          <p:cNvPr id="11" name="TextBox 10"/>
          <p:cNvSpPr txBox="1"/>
          <p:nvPr/>
        </p:nvSpPr>
        <p:spPr>
          <a:xfrm>
            <a:off x="1473200" y="5359401"/>
            <a:ext cx="5384800" cy="584775"/>
          </a:xfrm>
          <a:prstGeom prst="rect">
            <a:avLst/>
          </a:prstGeom>
          <a:solidFill>
            <a:schemeClr val="accent5">
              <a:lumMod val="75000"/>
            </a:schemeClr>
          </a:solidFill>
          <a:ln>
            <a:solidFill>
              <a:schemeClr val="accent4">
                <a:lumMod val="95000"/>
                <a:lumOff val="5000"/>
              </a:schemeClr>
            </a:solidFill>
          </a:ln>
        </p:spPr>
        <p:txBody>
          <a:bodyPr wrap="square">
            <a:spAutoFit/>
          </a:bodyPr>
          <a:lstStyle/>
          <a:p>
            <a:pPr eaLnBrk="1" hangingPunct="1">
              <a:defRPr/>
            </a:pPr>
            <a:r>
              <a:rPr lang="en-US" sz="1600" b="1" dirty="0">
                <a:latin typeface="Arial" charset="0"/>
              </a:rPr>
              <a:t>Check if recipient under minimum retirement age &amp; amount should be reported as wages on 1040 Line 7</a:t>
            </a:r>
          </a:p>
        </p:txBody>
      </p:sp>
      <p:sp>
        <p:nvSpPr>
          <p:cNvPr id="13" name="Oval 12"/>
          <p:cNvSpPr>
            <a:spLocks noChangeArrowheads="1"/>
          </p:cNvSpPr>
          <p:nvPr/>
        </p:nvSpPr>
        <p:spPr bwMode="auto">
          <a:xfrm>
            <a:off x="547624" y="5944176"/>
            <a:ext cx="4953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4" name="Oval 4"/>
          <p:cNvSpPr>
            <a:spLocks noChangeArrowheads="1"/>
          </p:cNvSpPr>
          <p:nvPr/>
        </p:nvSpPr>
        <p:spPr bwMode="auto">
          <a:xfrm flipH="1">
            <a:off x="5172891" y="3035302"/>
            <a:ext cx="351609" cy="19122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7" name="Straight Arrow Connector 16"/>
          <p:cNvCxnSpPr>
            <a:stCxn id="11" idx="1"/>
            <a:endCxn id="13" idx="7"/>
          </p:cNvCxnSpPr>
          <p:nvPr/>
        </p:nvCxnSpPr>
        <p:spPr bwMode="auto">
          <a:xfrm flipH="1">
            <a:off x="970389" y="5651789"/>
            <a:ext cx="502811" cy="337024"/>
          </a:xfrm>
          <a:prstGeom prst="straightConnector1">
            <a:avLst/>
          </a:prstGeom>
          <a:noFill/>
          <a:ln w="38100" cap="flat" cmpd="sng" algn="ctr">
            <a:solidFill>
              <a:srgbClr val="FF0000"/>
            </a:solidFill>
            <a:prstDash val="solid"/>
            <a:round/>
            <a:headEnd type="none" w="med" len="med"/>
            <a:tailEnd type="triangle"/>
          </a:ln>
          <a:effectLst/>
        </p:spPr>
      </p:cxnSp>
      <p:sp>
        <p:nvSpPr>
          <p:cNvPr id="20" name="TextBox 19"/>
          <p:cNvSpPr txBox="1"/>
          <p:nvPr/>
        </p:nvSpPr>
        <p:spPr>
          <a:xfrm>
            <a:off x="2523531" y="2982913"/>
            <a:ext cx="2198038" cy="369332"/>
          </a:xfrm>
          <a:prstGeom prst="rect">
            <a:avLst/>
          </a:prstGeom>
          <a:solidFill>
            <a:schemeClr val="accent5">
              <a:lumMod val="75000"/>
            </a:schemeClr>
          </a:solidFill>
          <a:ln>
            <a:solidFill>
              <a:srgbClr val="001132"/>
            </a:solidFill>
          </a:ln>
        </p:spPr>
        <p:txBody>
          <a:bodyPr wrap="none" rtlCol="0">
            <a:spAutoFit/>
          </a:bodyPr>
          <a:lstStyle/>
          <a:p>
            <a:r>
              <a:rPr lang="en-US" b="1" dirty="0"/>
              <a:t>Code for disability</a:t>
            </a:r>
          </a:p>
        </p:txBody>
      </p:sp>
      <p:cxnSp>
        <p:nvCxnSpPr>
          <p:cNvPr id="21" name="Straight Arrow Connector 20"/>
          <p:cNvCxnSpPr/>
          <p:nvPr/>
        </p:nvCxnSpPr>
        <p:spPr bwMode="auto">
          <a:xfrm>
            <a:off x="4794250" y="3130914"/>
            <a:ext cx="468992" cy="1404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83</a:t>
            </a:fld>
            <a:endParaRPr lang="en-US" dirty="0"/>
          </a:p>
        </p:txBody>
      </p:sp>
      <p:pic>
        <p:nvPicPr>
          <p:cNvPr id="15" name="Picture 14" descr="NJ TaxSlayer" title="NJ TaxSlayer"/>
          <p:cNvPicPr>
            <a:picLocks noChangeAspect="1"/>
          </p:cNvPicPr>
          <p:nvPr/>
        </p:nvPicPr>
        <p:blipFill>
          <a:blip r:embed="rId5"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229962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a:bodyPr>
          <a:lstStyle/>
          <a:p>
            <a:r>
              <a:rPr lang="en-US" altLang="en-US" dirty="0"/>
              <a:t>Disability Pension on NJ Return</a:t>
            </a:r>
          </a:p>
        </p:txBody>
      </p:sp>
      <p:sp>
        <p:nvSpPr>
          <p:cNvPr id="223235" name="Content Placeholder 2"/>
          <p:cNvSpPr>
            <a:spLocks noGrp="1"/>
          </p:cNvSpPr>
          <p:nvPr>
            <p:ph idx="1"/>
          </p:nvPr>
        </p:nvSpPr>
        <p:spPr/>
        <p:txBody>
          <a:bodyPr>
            <a:normAutofit fontScale="62500" lnSpcReduction="20000"/>
          </a:bodyPr>
          <a:lstStyle/>
          <a:p>
            <a:r>
              <a:rPr lang="en-US" altLang="en-US" dirty="0"/>
              <a:t> </a:t>
            </a:r>
            <a:r>
              <a:rPr lang="en-US" altLang="en-US" sz="3700" dirty="0"/>
              <a:t>Disability pension is taxed differently in NJ depending on age of recipient</a:t>
            </a:r>
          </a:p>
          <a:p>
            <a:pPr lvl="1"/>
            <a:r>
              <a:rPr lang="en-US" altLang="en-US" dirty="0"/>
              <a:t> </a:t>
            </a:r>
            <a:r>
              <a:rPr lang="en-US" altLang="en-US" sz="3100" dirty="0"/>
              <a:t>Recipient under age 65 – disability pension is tax exempt</a:t>
            </a:r>
          </a:p>
          <a:p>
            <a:pPr lvl="1"/>
            <a:r>
              <a:rPr lang="en-US" altLang="en-US" sz="3100" dirty="0"/>
              <a:t> Recipient age 65 or older – disability pension is treated as a regular pension</a:t>
            </a:r>
          </a:p>
          <a:p>
            <a:r>
              <a:rPr lang="en-US" altLang="en-US" dirty="0"/>
              <a:t> </a:t>
            </a:r>
            <a:r>
              <a:rPr lang="en-US" altLang="en-US" sz="3700" dirty="0"/>
              <a:t>Amount of disability pension flows through to NJ pension line 19a from entry of 1099-R in Federal section</a:t>
            </a:r>
          </a:p>
          <a:p>
            <a:pPr lvl="1"/>
            <a:r>
              <a:rPr lang="en-US" altLang="en-US" dirty="0"/>
              <a:t> </a:t>
            </a:r>
            <a:r>
              <a:rPr lang="en-US" altLang="en-US" sz="3000" dirty="0"/>
              <a:t>Does not matter whether disability pension is treated as pension or wages on the Federal return (i.e. – whether recipient is under or over company minimum retirement age)</a:t>
            </a:r>
          </a:p>
          <a:p>
            <a:r>
              <a:rPr lang="en-US" altLang="en-US" dirty="0"/>
              <a:t> </a:t>
            </a:r>
            <a:r>
              <a:rPr lang="en-US" altLang="en-US" sz="3700" dirty="0">
                <a:solidFill>
                  <a:srgbClr val="FF0000"/>
                </a:solidFill>
              </a:rPr>
              <a:t>If disability should be tax exempt because recipient is under age 65, capture the amount of the disability pension in the NJ Checklist Income Subject to Tax section for entry later in the State section</a:t>
            </a:r>
          </a:p>
          <a:p>
            <a:pPr lvl="1"/>
            <a:r>
              <a:rPr lang="en-US" altLang="en-US" sz="3000" dirty="0"/>
              <a:t>TaxSlayer does not automatically remove this disability pension from NJ 1040 Line 19a for Pensions</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77813"/>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84</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1003363"/>
            <a:ext cx="612648" cy="163373"/>
          </a:xfrm>
          <a:prstGeom prst="rect">
            <a:avLst/>
          </a:prstGeom>
        </p:spPr>
      </p:pic>
    </p:spTree>
    <p:extLst>
      <p:ext uri="{BB962C8B-B14F-4D97-AF65-F5344CB8AC3E}">
        <p14:creationId xmlns:p14="http://schemas.microsoft.com/office/powerpoint/2010/main" val="284007928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altLang="en-US"/>
              <a:t>Disability Pension on NJ Return</a:t>
            </a:r>
            <a:endParaRPr lang="en-US" altLang="en-US" dirty="0"/>
          </a:p>
        </p:txBody>
      </p:sp>
      <p:sp>
        <p:nvSpPr>
          <p:cNvPr id="223235" name="Content Placeholder 2"/>
          <p:cNvSpPr>
            <a:spLocks noGrp="1"/>
          </p:cNvSpPr>
          <p:nvPr>
            <p:ph idx="1"/>
          </p:nvPr>
        </p:nvSpPr>
        <p:spPr/>
        <p:txBody>
          <a:bodyPr/>
          <a:lstStyle/>
          <a:p>
            <a:pPr marL="0" indent="0">
              <a:buNone/>
            </a:pPr>
            <a:r>
              <a:rPr lang="en-US" altLang="en-US" dirty="0"/>
              <a:t> </a:t>
            </a:r>
          </a:p>
        </p:txBody>
      </p:sp>
      <p:sp>
        <p:nvSpPr>
          <p:cNvPr id="2" name="Date Placeholder 1"/>
          <p:cNvSpPr>
            <a:spLocks noGrp="1"/>
          </p:cNvSpPr>
          <p:nvPr>
            <p:ph type="dt" sz="half" idx="10"/>
          </p:nvPr>
        </p:nvSpPr>
        <p:spPr/>
        <p:txBody>
          <a:bodyPr/>
          <a:lstStyle/>
          <a:p>
            <a:r>
              <a:rPr lang="en-US"/>
              <a:t>12-08-2017</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85</a:t>
            </a:fld>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128712" y="1711742"/>
            <a:ext cx="6886575" cy="3233237"/>
          </a:xfrm>
          <a:prstGeom prst="rect">
            <a:avLst/>
          </a:prstGeom>
        </p:spPr>
      </p:pic>
      <p:sp>
        <p:nvSpPr>
          <p:cNvPr id="9" name="Line 10"/>
          <p:cNvSpPr>
            <a:spLocks noChangeShapeType="1"/>
          </p:cNvSpPr>
          <p:nvPr/>
        </p:nvSpPr>
        <p:spPr bwMode="auto">
          <a:xfrm flipV="1">
            <a:off x="1672389" y="3200400"/>
            <a:ext cx="1515979" cy="240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 name="TextBox 9" descr="NJ (cont'd)" title="NJ (cont'd)">
            <a:extLst>
              <a:ext uri="{FF2B5EF4-FFF2-40B4-BE49-F238E27FC236}">
                <a16:creationId xmlns:a16="http://schemas.microsoft.com/office/drawing/2014/main" id="{C2CB4F35-9216-4C1D-93FD-7F3A49ECFCF5}"/>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14235751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ltLang="en-US" dirty="0"/>
              <a:t>IRA Penalties</a:t>
            </a:r>
          </a:p>
        </p:txBody>
      </p:sp>
      <p:sp>
        <p:nvSpPr>
          <p:cNvPr id="565251" name="Rectangle 3"/>
          <p:cNvSpPr>
            <a:spLocks noGrp="1" noChangeArrowheads="1"/>
          </p:cNvSpPr>
          <p:nvPr>
            <p:ph idx="1"/>
          </p:nvPr>
        </p:nvSpPr>
        <p:spPr>
          <a:xfrm>
            <a:off x="598310" y="1524000"/>
            <a:ext cx="8128001" cy="4953000"/>
          </a:xfrm>
        </p:spPr>
        <p:txBody>
          <a:bodyPr>
            <a:normAutofit/>
          </a:bodyPr>
          <a:lstStyle/>
          <a:p>
            <a:pPr marL="514350" indent="-514350"/>
            <a:r>
              <a:rPr lang="en-US" altLang="en-US" sz="2800" dirty="0"/>
              <a:t>Early distribution penalty (prior to age 59½ )</a:t>
            </a:r>
          </a:p>
          <a:p>
            <a:pPr lvl="1"/>
            <a:r>
              <a:rPr lang="en-US" altLang="en-US" sz="2400" dirty="0"/>
              <a:t> Additional tax of 10%</a:t>
            </a:r>
          </a:p>
          <a:p>
            <a:pPr lvl="1"/>
            <a:r>
              <a:rPr lang="en-US" altLang="en-US" sz="2400" dirty="0"/>
              <a:t> Certain exceptions to penalty – Codes 2, 3 or 4 in 1099-R Box 7 – don’t need Form 5329.  TaxSlayer handles automatically</a:t>
            </a:r>
          </a:p>
          <a:p>
            <a:pPr lvl="1"/>
            <a:r>
              <a:rPr lang="en-US" altLang="en-US" sz="2400" dirty="0"/>
              <a:t> If Code 1 (no known exception) in 1099-R Box 7, TaxSlayer will calculate appropriate penalty after you answer some additional questions:</a:t>
            </a:r>
          </a:p>
          <a:p>
            <a:pPr lvl="2"/>
            <a:r>
              <a:rPr lang="en-US" altLang="en-US" sz="2000" dirty="0"/>
              <a:t>Choose Retirement Plan when asked, “</a:t>
            </a:r>
            <a:r>
              <a:rPr lang="en-US" sz="2000" dirty="0"/>
              <a:t>What type of plan did you receive this distribution from?”</a:t>
            </a:r>
          </a:p>
          <a:p>
            <a:pPr lvl="2"/>
            <a:r>
              <a:rPr lang="en-US" altLang="en-US" sz="2000" dirty="0"/>
              <a:t>Probe with taxpayer to determine if qualified for an exemption to penalty</a:t>
            </a:r>
            <a:endParaRPr lang="en-US" altLang="en-US" dirty="0"/>
          </a:p>
          <a:p>
            <a:pPr>
              <a:buNone/>
            </a:pPr>
            <a:endParaRPr lang="en-US" altLang="en-US" sz="24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86</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39749135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normAutofit/>
          </a:bodyPr>
          <a:lstStyle/>
          <a:p>
            <a:r>
              <a:rPr lang="en-US" altLang="en-US" dirty="0"/>
              <a:t>IRA Penalties</a:t>
            </a:r>
            <a:endParaRPr lang="en-US" altLang="en-US" sz="2000" dirty="0"/>
          </a:p>
        </p:txBody>
      </p:sp>
      <p:sp>
        <p:nvSpPr>
          <p:cNvPr id="565251" name="Rectangle 3"/>
          <p:cNvSpPr>
            <a:spLocks noGrp="1" noChangeArrowheads="1"/>
          </p:cNvSpPr>
          <p:nvPr>
            <p:ph idx="1"/>
          </p:nvPr>
        </p:nvSpPr>
        <p:spPr>
          <a:xfrm>
            <a:off x="595086" y="1524000"/>
            <a:ext cx="8320314" cy="4953000"/>
          </a:xfrm>
        </p:spPr>
        <p:txBody>
          <a:bodyPr>
            <a:normAutofit/>
          </a:bodyPr>
          <a:lstStyle/>
          <a:p>
            <a:pPr lvl="1"/>
            <a:r>
              <a:rPr lang="en-US" altLang="en-US" dirty="0"/>
              <a:t> If distribution is exempt, enter amount to be excluded from penalty and reason on Form 5329 Part I under Other Taxes section </a:t>
            </a:r>
          </a:p>
          <a:p>
            <a:pPr lvl="1"/>
            <a:r>
              <a:rPr lang="en-US" altLang="en-US" dirty="0"/>
              <a:t> TaxSlayer calculates appropriate penalty (if any) &amp; carries to 1040 Line 59 in Other Tax section</a:t>
            </a:r>
          </a:p>
          <a:p>
            <a:pPr lvl="1">
              <a:buNone/>
            </a:pPr>
            <a:endParaRPr lang="en-US" altLang="en-US" dirty="0"/>
          </a:p>
          <a:p>
            <a:pPr marL="514350" indent="-514350"/>
            <a:r>
              <a:rPr lang="en-US" altLang="en-US" sz="2800" dirty="0"/>
              <a:t>Excess contributions penalty – </a:t>
            </a:r>
            <a:r>
              <a:rPr lang="en-US" altLang="en-US" sz="2800" dirty="0">
                <a:solidFill>
                  <a:srgbClr val="FF0000"/>
                </a:solidFill>
              </a:rPr>
              <a:t>Out of Scope</a:t>
            </a:r>
          </a:p>
          <a:p>
            <a:pPr lvl="1"/>
            <a:r>
              <a:rPr lang="en-US" altLang="en-US" dirty="0"/>
              <a:t> </a:t>
            </a:r>
            <a:r>
              <a:rPr lang="en-US" altLang="en-US" sz="2400" dirty="0"/>
              <a:t>Additional tax  -  6% of excess contribution for as long as excess remains in IRA</a:t>
            </a:r>
          </a:p>
          <a:p>
            <a:pPr lvl="1">
              <a:buNone/>
            </a:pPr>
            <a:endParaRPr lang="en-US" altLang="en-US" sz="24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87</a:t>
            </a:fld>
            <a:endParaRPr lang="en-US" dirty="0"/>
          </a:p>
        </p:txBody>
      </p:sp>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pic>
        <p:nvPicPr>
          <p:cNvPr id="8" name="Picture 7"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248774906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itle 1"/>
          <p:cNvSpPr>
            <a:spLocks noGrp="1"/>
          </p:cNvSpPr>
          <p:nvPr>
            <p:ph type="title"/>
          </p:nvPr>
        </p:nvSpPr>
        <p:spPr>
          <a:xfrm>
            <a:off x="609600" y="277813"/>
            <a:ext cx="8229600" cy="1143000"/>
          </a:xfrm>
        </p:spPr>
        <p:txBody>
          <a:bodyPr>
            <a:normAutofit/>
          </a:bodyPr>
          <a:lstStyle/>
          <a:p>
            <a:pPr eaLnBrk="1" hangingPunct="1"/>
            <a:r>
              <a:rPr lang="en-US" altLang="en-US" dirty="0"/>
              <a:t>Form 5329 – Exclusions to 1099-R Box 7</a:t>
            </a:r>
            <a:br>
              <a:rPr lang="en-US" altLang="en-US" dirty="0"/>
            </a:br>
            <a:r>
              <a:rPr lang="en-US" altLang="en-US" dirty="0"/>
              <a:t>Code 1 Penalty for Early Distribution</a:t>
            </a:r>
            <a:endParaRPr lang="en-US" altLang="en-US" sz="2400" dirty="0"/>
          </a:p>
        </p:txBody>
      </p:sp>
      <p:sp>
        <p:nvSpPr>
          <p:cNvPr id="3" name="Content Placeholder 2"/>
          <p:cNvSpPr>
            <a:spLocks noGrp="1"/>
          </p:cNvSpPr>
          <p:nvPr>
            <p:ph idx="1"/>
          </p:nvPr>
        </p:nvSpPr>
        <p:spPr>
          <a:xfrm>
            <a:off x="609600" y="1524000"/>
            <a:ext cx="8077200" cy="4800600"/>
          </a:xfrm>
        </p:spPr>
        <p:txBody>
          <a:bodyPr>
            <a:normAutofit fontScale="25000" lnSpcReduction="20000"/>
          </a:bodyPr>
          <a:lstStyle/>
          <a:p>
            <a:pPr eaLnBrk="1" hangingPunct="1">
              <a:buFont typeface="Wingdings" charset="2"/>
              <a:buChar char="n"/>
              <a:defRPr/>
            </a:pPr>
            <a:r>
              <a:rPr lang="en-US" sz="9600" dirty="0"/>
              <a:t> Form 5329 Part I is used to calculate penalty</a:t>
            </a:r>
            <a:endParaRPr lang="en-US" sz="8800" dirty="0"/>
          </a:p>
          <a:p>
            <a:pPr eaLnBrk="1" hangingPunct="1">
              <a:buFont typeface="Wingdings" charset="2"/>
              <a:buChar char="n"/>
              <a:defRPr/>
            </a:pPr>
            <a:r>
              <a:rPr lang="en-US" sz="9600" dirty="0"/>
              <a:t> Sample exclusion codes </a:t>
            </a:r>
          </a:p>
          <a:p>
            <a:pPr lvl="1" eaLnBrk="1" hangingPunct="1">
              <a:buFont typeface="Wingdings" charset="2"/>
              <a:buChar char="n"/>
              <a:defRPr/>
            </a:pPr>
            <a:r>
              <a:rPr lang="en-US" sz="8800" dirty="0"/>
              <a:t>03 – Distributions due to total and permanent disability</a:t>
            </a:r>
          </a:p>
          <a:p>
            <a:pPr lvl="1" eaLnBrk="1" hangingPunct="1">
              <a:buFont typeface="Wingdings" charset="2"/>
              <a:buChar char="n"/>
              <a:defRPr/>
            </a:pPr>
            <a:r>
              <a:rPr lang="en-US" sz="8800" dirty="0"/>
              <a:t>05 – Qualified retirement plan distributions up to (1) the amount  you paid for unreimbursed medical expenses during the year minus (2) 7.5%/10% of your adjusted gross income for the year.</a:t>
            </a:r>
          </a:p>
          <a:p>
            <a:pPr lvl="1" eaLnBrk="1" hangingPunct="1">
              <a:buFont typeface="Wingdings" charset="2"/>
              <a:buChar char="n"/>
              <a:defRPr/>
            </a:pPr>
            <a:r>
              <a:rPr lang="en-US" sz="8800" dirty="0"/>
              <a:t>08 – IRA distributions made for higher education expenses.</a:t>
            </a:r>
          </a:p>
          <a:p>
            <a:pPr lvl="1" eaLnBrk="1" hangingPunct="1">
              <a:buFont typeface="Wingdings" charset="2"/>
              <a:buChar char="n"/>
              <a:defRPr/>
            </a:pPr>
            <a:r>
              <a:rPr lang="en-US" sz="8800" dirty="0"/>
              <a:t>09 – IRA distributions made for purchase of a first home, up to $10,000.</a:t>
            </a:r>
          </a:p>
          <a:p>
            <a:pPr lvl="1" eaLnBrk="1" hangingPunct="1">
              <a:buFont typeface="Wingdings" charset="2"/>
              <a:buChar char="n"/>
              <a:defRPr/>
            </a:pPr>
            <a:r>
              <a:rPr lang="en-US" sz="8800" dirty="0"/>
              <a:t>12 – Other (e.g.-Distributions incorrectly indicated as early distributions by code 1, J, or S in box 7 of Form 1099-R.  Include on Line 2 the amount you received when you were age 59½ or older)</a:t>
            </a:r>
          </a:p>
          <a:p>
            <a:pPr lvl="1" eaLnBrk="1" hangingPunct="1">
              <a:buFont typeface="Wingdings" charset="2"/>
              <a:buChar char="n"/>
              <a:defRPr/>
            </a:pPr>
            <a:endParaRPr lang="en-US" dirty="0"/>
          </a:p>
        </p:txBody>
      </p:sp>
      <p:sp>
        <p:nvSpPr>
          <p:cNvPr id="5" name="TextBox 4" descr="NJ Pub Ref" title="NJ Pub Ref"/>
          <p:cNvSpPr txBox="1"/>
          <p:nvPr/>
        </p:nvSpPr>
        <p:spPr>
          <a:xfrm>
            <a:off x="7118553" y="58579"/>
            <a:ext cx="1650580" cy="246221"/>
          </a:xfrm>
          <a:prstGeom prst="rect">
            <a:avLst/>
          </a:prstGeom>
          <a:noFill/>
        </p:spPr>
        <p:txBody>
          <a:bodyPr wrap="none" tIns="0" bIns="0" rtlCol="0">
            <a:spAutoFit/>
          </a:bodyPr>
          <a:lstStyle/>
          <a:p>
            <a:pPr algn="r"/>
            <a:r>
              <a:rPr lang="en-US" sz="1600" dirty="0"/>
              <a:t>Pub 4012 Tab H</a:t>
            </a:r>
          </a:p>
        </p:txBody>
      </p:sp>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88</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381344245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66750" y="3176587"/>
            <a:ext cx="8362950" cy="2962275"/>
          </a:xfrm>
          <a:prstGeom prst="rect">
            <a:avLst/>
          </a:prstGeom>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89</a:t>
            </a:fld>
            <a:endParaRPr lang="en-US" dirty="0"/>
          </a:p>
        </p:txBody>
      </p:sp>
      <p:sp>
        <p:nvSpPr>
          <p:cNvPr id="20" name="TextBox 19"/>
          <p:cNvSpPr txBox="1"/>
          <p:nvPr/>
        </p:nvSpPr>
        <p:spPr>
          <a:xfrm>
            <a:off x="1143000" y="3949700"/>
            <a:ext cx="4442242" cy="369332"/>
          </a:xfrm>
          <a:prstGeom prst="rect">
            <a:avLst/>
          </a:prstGeom>
          <a:solidFill>
            <a:schemeClr val="accent5">
              <a:lumMod val="75000"/>
            </a:schemeClr>
          </a:solidFill>
          <a:ln>
            <a:solidFill>
              <a:srgbClr val="001132"/>
            </a:solidFill>
          </a:ln>
        </p:spPr>
        <p:txBody>
          <a:bodyPr wrap="none" rtlCol="0">
            <a:spAutoFit/>
          </a:bodyPr>
          <a:lstStyle/>
          <a:p>
            <a:r>
              <a:rPr lang="en-US" b="1" dirty="0"/>
              <a:t>Early distribution; no known exception</a:t>
            </a:r>
          </a:p>
        </p:txBody>
      </p:sp>
      <p:sp>
        <p:nvSpPr>
          <p:cNvPr id="21" name="Oval 20"/>
          <p:cNvSpPr/>
          <p:nvPr/>
        </p:nvSpPr>
        <p:spPr bwMode="auto">
          <a:xfrm>
            <a:off x="5537200" y="34925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p:nvPr/>
        </p:nvCxnSpPr>
        <p:spPr bwMode="auto">
          <a:xfrm flipV="1">
            <a:off x="5283200" y="3771900"/>
            <a:ext cx="241300" cy="190500"/>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4" cstate="print"/>
          <a:stretch>
            <a:fillRect/>
          </a:stretch>
        </p:blipFill>
        <p:spPr>
          <a:xfrm>
            <a:off x="0" y="655889"/>
            <a:ext cx="612648" cy="163373"/>
          </a:xfrm>
          <a:prstGeom prst="rect">
            <a:avLst/>
          </a:prstGeom>
        </p:spPr>
      </p:pic>
      <p:sp>
        <p:nvSpPr>
          <p:cNvPr id="2" name="Title 1"/>
          <p:cNvSpPr>
            <a:spLocks noGrp="1"/>
          </p:cNvSpPr>
          <p:nvPr>
            <p:ph type="title"/>
          </p:nvPr>
        </p:nvSpPr>
        <p:spPr>
          <a:xfrm>
            <a:off x="609600" y="277813"/>
            <a:ext cx="8242300" cy="1143000"/>
          </a:xfrm>
        </p:spPr>
        <p:txBody>
          <a:bodyPr>
            <a:noAutofit/>
          </a:bodyPr>
          <a:lstStyle/>
          <a:p>
            <a:r>
              <a:rPr lang="en-US" sz="2600" dirty="0"/>
              <a:t>TS – Early Distribution Penalty</a:t>
            </a:r>
            <a:br>
              <a:rPr lang="en-US" sz="2600" dirty="0"/>
            </a:br>
            <a:r>
              <a:rPr lang="en-US" sz="2200" dirty="0">
                <a:solidFill>
                  <a:srgbClr val="0070C0"/>
                </a:solidFill>
              </a:rPr>
              <a:t>Federal section \ Income \ Enter Myself \ IRA/Pension Distributions (1099-R, 1099-SSA) \ Add or Edit a 1099-R</a:t>
            </a:r>
          </a:p>
        </p:txBody>
      </p:sp>
      <p:pic>
        <p:nvPicPr>
          <p:cNvPr id="9" name="Content Placeholder 8"/>
          <p:cNvPicPr>
            <a:picLocks noGrp="1" noChangeAspect="1"/>
          </p:cNvPicPr>
          <p:nvPr>
            <p:ph idx="1"/>
          </p:nvPr>
        </p:nvPicPr>
        <p:blipFill>
          <a:blip r:embed="rId5"/>
          <a:stretch>
            <a:fillRect/>
          </a:stretch>
        </p:blipFill>
        <p:spPr>
          <a:xfrm>
            <a:off x="622300" y="1571625"/>
            <a:ext cx="8064499" cy="1704975"/>
          </a:xfrm>
          <a:prstGeom prst="rect">
            <a:avLst/>
          </a:prstGeom>
        </p:spPr>
      </p:pic>
    </p:spTree>
    <p:extLst>
      <p:ext uri="{BB962C8B-B14F-4D97-AF65-F5344CB8AC3E}">
        <p14:creationId xmlns:p14="http://schemas.microsoft.com/office/powerpoint/2010/main" val="4250947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609600" y="381000"/>
            <a:ext cx="8077200" cy="1143000"/>
          </a:xfrm>
        </p:spPr>
        <p:txBody>
          <a:bodyPr>
            <a:normAutofit/>
          </a:bodyPr>
          <a:lstStyle/>
          <a:p>
            <a:r>
              <a:rPr lang="en-US" altLang="en-US" dirty="0"/>
              <a:t>Traditional IRA with Non-Deductible Contributions</a:t>
            </a:r>
            <a:endParaRPr lang="en-US" altLang="en-US" sz="2800" dirty="0"/>
          </a:p>
        </p:txBody>
      </p:sp>
      <p:sp>
        <p:nvSpPr>
          <p:cNvPr id="479235" name="Rectangle 3"/>
          <p:cNvSpPr>
            <a:spLocks noGrp="1" noChangeArrowheads="1"/>
          </p:cNvSpPr>
          <p:nvPr>
            <p:ph idx="1"/>
          </p:nvPr>
        </p:nvSpPr>
        <p:spPr>
          <a:xfrm>
            <a:off x="609600" y="1524000"/>
            <a:ext cx="8077200" cy="4876800"/>
          </a:xfrm>
        </p:spPr>
        <p:txBody>
          <a:bodyPr>
            <a:normAutofit/>
          </a:bodyPr>
          <a:lstStyle/>
          <a:p>
            <a:pPr>
              <a:lnSpc>
                <a:spcPct val="90000"/>
              </a:lnSpc>
            </a:pPr>
            <a:r>
              <a:rPr lang="en-US" altLang="en-US" dirty="0"/>
              <a:t> Non-deductible contributions must be tracked on Form 8606 and filed with tax return at time of contribution in order to be tax exempt on distribution</a:t>
            </a:r>
          </a:p>
          <a:p>
            <a:pPr>
              <a:lnSpc>
                <a:spcPct val="90000"/>
              </a:lnSpc>
            </a:pPr>
            <a:r>
              <a:rPr lang="en-US" altLang="en-US" dirty="0"/>
              <a:t> IRAs with non-deductible contributions can be very complex, so refer to experienced counselor</a:t>
            </a:r>
          </a:p>
          <a:p>
            <a:pPr lvl="1">
              <a:lnSpc>
                <a:spcPct val="90000"/>
              </a:lnSpc>
            </a:pPr>
            <a:r>
              <a:rPr lang="en-US" altLang="en-US" dirty="0"/>
              <a:t> </a:t>
            </a:r>
            <a:r>
              <a:rPr lang="en-US" altLang="en-US" sz="2400" dirty="0"/>
              <a:t>Refer to “</a:t>
            </a:r>
            <a:r>
              <a:rPr lang="en-US" sz="2400" dirty="0"/>
              <a:t>IRA Non-Deductible Contributions and Distributions” document on TaxPrep4Free.org Preparer page</a:t>
            </a:r>
            <a:endParaRPr lang="en-US" altLang="en-US" sz="2400" dirty="0"/>
          </a:p>
          <a:p>
            <a:pPr lvl="1">
              <a:lnSpc>
                <a:spcPct val="90000"/>
              </a:lnSpc>
            </a:pPr>
            <a:endParaRPr lang="en-US" altLang="en-US" dirty="0"/>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dirty="0"/>
          </a:p>
        </p:txBody>
      </p:sp>
    </p:spTree>
    <p:extLst>
      <p:ext uri="{BB962C8B-B14F-4D97-AF65-F5344CB8AC3E}">
        <p14:creationId xmlns:p14="http://schemas.microsoft.com/office/powerpoint/2010/main" val="64243707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3"/>
          <a:srcRect l="20224" t="6793" r="19457" b="12665"/>
          <a:stretch/>
        </p:blipFill>
        <p:spPr>
          <a:xfrm>
            <a:off x="622300" y="1585913"/>
            <a:ext cx="7578725" cy="4443412"/>
          </a:xfrm>
          <a:prstGeom prst="rect">
            <a:avLst/>
          </a:prstGeom>
        </p:spPr>
      </p:pic>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90</a:t>
            </a:fld>
            <a:endParaRPr lang="en-US" dirty="0"/>
          </a:p>
        </p:txBody>
      </p:sp>
      <p:sp>
        <p:nvSpPr>
          <p:cNvPr id="20" name="TextBox 19"/>
          <p:cNvSpPr txBox="1"/>
          <p:nvPr/>
        </p:nvSpPr>
        <p:spPr>
          <a:xfrm>
            <a:off x="2057400" y="3543300"/>
            <a:ext cx="4437946" cy="369332"/>
          </a:xfrm>
          <a:prstGeom prst="rect">
            <a:avLst/>
          </a:prstGeom>
          <a:solidFill>
            <a:schemeClr val="accent5">
              <a:lumMod val="75000"/>
            </a:schemeClr>
          </a:solidFill>
          <a:ln>
            <a:solidFill>
              <a:srgbClr val="001132"/>
            </a:solidFill>
          </a:ln>
        </p:spPr>
        <p:txBody>
          <a:bodyPr wrap="none" rtlCol="0">
            <a:spAutoFit/>
          </a:bodyPr>
          <a:lstStyle/>
          <a:p>
            <a:r>
              <a:rPr lang="en-US" b="1" dirty="0"/>
              <a:t>Type of plan distribution received from</a:t>
            </a:r>
          </a:p>
        </p:txBody>
      </p:sp>
      <p:sp>
        <p:nvSpPr>
          <p:cNvPr id="21" name="Oval 20"/>
          <p:cNvSpPr/>
          <p:nvPr/>
        </p:nvSpPr>
        <p:spPr bwMode="auto">
          <a:xfrm>
            <a:off x="609600" y="3727966"/>
            <a:ext cx="342900"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1"/>
            <a:endCxn id="21" idx="6"/>
          </p:cNvCxnSpPr>
          <p:nvPr/>
        </p:nvCxnSpPr>
        <p:spPr bwMode="auto">
          <a:xfrm flipH="1">
            <a:off x="952500" y="3727966"/>
            <a:ext cx="1104900" cy="203200"/>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2" name="Title 1"/>
          <p:cNvSpPr>
            <a:spLocks noGrp="1"/>
          </p:cNvSpPr>
          <p:nvPr>
            <p:ph type="title"/>
          </p:nvPr>
        </p:nvSpPr>
        <p:spPr>
          <a:xfrm>
            <a:off x="609600" y="277813"/>
            <a:ext cx="8318500" cy="1143000"/>
          </a:xfrm>
        </p:spPr>
        <p:txBody>
          <a:bodyPr>
            <a:noAutofit/>
          </a:bodyPr>
          <a:lstStyle/>
          <a:p>
            <a:r>
              <a:rPr lang="en-US" sz="2600" dirty="0"/>
              <a:t>TS – Early Distribution Penalty</a:t>
            </a:r>
            <a:br>
              <a:rPr lang="en-US" sz="2600" dirty="0"/>
            </a:br>
            <a:r>
              <a:rPr lang="en-US" sz="2200" dirty="0">
                <a:solidFill>
                  <a:srgbClr val="0070C0"/>
                </a:solidFill>
              </a:rPr>
              <a:t>Federal section \ Income \ Enter Myself \ IRA/Pension Distributions (1099-R, 1099-SSA) \ Add or Edit a 1099-R \ Form 1099-R Distribution Penalty</a:t>
            </a:r>
          </a:p>
        </p:txBody>
      </p:sp>
    </p:spTree>
    <p:extLst>
      <p:ext uri="{BB962C8B-B14F-4D97-AF65-F5344CB8AC3E}">
        <p14:creationId xmlns:p14="http://schemas.microsoft.com/office/powerpoint/2010/main" val="325705614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705394" y="1574121"/>
            <a:ext cx="6076405" cy="4401230"/>
          </a:xfrm>
          <a:prstGeom prst="rect">
            <a:avLst/>
          </a:prstGeom>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91</a:t>
            </a:fld>
            <a:endParaRPr lang="en-US" dirty="0"/>
          </a:p>
        </p:txBody>
      </p:sp>
      <p:sp>
        <p:nvSpPr>
          <p:cNvPr id="20" name="TextBox 19"/>
          <p:cNvSpPr txBox="1"/>
          <p:nvPr/>
        </p:nvSpPr>
        <p:spPr>
          <a:xfrm>
            <a:off x="1848085" y="3365784"/>
            <a:ext cx="5186035" cy="369332"/>
          </a:xfrm>
          <a:prstGeom prst="rect">
            <a:avLst/>
          </a:prstGeom>
          <a:solidFill>
            <a:schemeClr val="accent5">
              <a:lumMod val="75000"/>
            </a:schemeClr>
          </a:solidFill>
          <a:ln>
            <a:solidFill>
              <a:srgbClr val="001132"/>
            </a:solidFill>
          </a:ln>
        </p:spPr>
        <p:txBody>
          <a:bodyPr wrap="none" rtlCol="0">
            <a:spAutoFit/>
          </a:bodyPr>
          <a:lstStyle/>
          <a:p>
            <a:r>
              <a:rPr lang="en-US" b="1" dirty="0"/>
              <a:t>Early distributions not subject to 10% penalty</a:t>
            </a:r>
          </a:p>
        </p:txBody>
      </p:sp>
      <p:sp>
        <p:nvSpPr>
          <p:cNvPr id="21" name="Oval 20"/>
          <p:cNvSpPr/>
          <p:nvPr/>
        </p:nvSpPr>
        <p:spPr bwMode="auto">
          <a:xfrm>
            <a:off x="796835" y="3951798"/>
            <a:ext cx="679268" cy="385071"/>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p:nvPr/>
        </p:nvCxnSpPr>
        <p:spPr bwMode="auto">
          <a:xfrm flipH="1">
            <a:off x="1476103" y="3733800"/>
            <a:ext cx="962297" cy="369332"/>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4" cstate="print"/>
          <a:stretch>
            <a:fillRect/>
          </a:stretch>
        </p:blipFill>
        <p:spPr>
          <a:xfrm>
            <a:off x="0" y="685940"/>
            <a:ext cx="612648" cy="163373"/>
          </a:xfrm>
          <a:prstGeom prst="rect">
            <a:avLst/>
          </a:prstGeom>
        </p:spPr>
      </p:pic>
      <p:sp>
        <p:nvSpPr>
          <p:cNvPr id="2" name="Title 1"/>
          <p:cNvSpPr>
            <a:spLocks noGrp="1"/>
          </p:cNvSpPr>
          <p:nvPr>
            <p:ph type="title"/>
          </p:nvPr>
        </p:nvSpPr>
        <p:spPr>
          <a:xfrm>
            <a:off x="612648" y="241402"/>
            <a:ext cx="8225642" cy="1143000"/>
          </a:xfrm>
        </p:spPr>
        <p:txBody>
          <a:bodyPr>
            <a:noAutofit/>
          </a:bodyPr>
          <a:lstStyle/>
          <a:p>
            <a:r>
              <a:rPr lang="en-US" sz="2800" dirty="0"/>
              <a:t>TS – Early Distribution Penalty</a:t>
            </a:r>
            <a:br>
              <a:rPr lang="en-US" sz="2800" dirty="0"/>
            </a:br>
            <a:r>
              <a:rPr lang="en-US" sz="2200" dirty="0">
                <a:solidFill>
                  <a:srgbClr val="0070C0"/>
                </a:solidFill>
              </a:rPr>
              <a:t>Federal section \ Other Taxes \ Tax on Early Distribution (Form 5329)</a:t>
            </a:r>
          </a:p>
        </p:txBody>
      </p:sp>
      <p:sp>
        <p:nvSpPr>
          <p:cNvPr id="19" name="Oval 4"/>
          <p:cNvSpPr>
            <a:spLocks noChangeArrowheads="1"/>
          </p:cNvSpPr>
          <p:nvPr/>
        </p:nvSpPr>
        <p:spPr bwMode="auto">
          <a:xfrm flipH="1" flipV="1">
            <a:off x="796834" y="4643790"/>
            <a:ext cx="2612571" cy="444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3" name="TextBox 22"/>
          <p:cNvSpPr txBox="1"/>
          <p:nvPr/>
        </p:nvSpPr>
        <p:spPr>
          <a:xfrm>
            <a:off x="4488677" y="4718958"/>
            <a:ext cx="2608406" cy="369332"/>
          </a:xfrm>
          <a:prstGeom prst="rect">
            <a:avLst/>
          </a:prstGeom>
          <a:solidFill>
            <a:schemeClr val="accent5">
              <a:lumMod val="75000"/>
            </a:schemeClr>
          </a:solidFill>
          <a:ln>
            <a:solidFill>
              <a:srgbClr val="002060"/>
            </a:solidFill>
          </a:ln>
        </p:spPr>
        <p:txBody>
          <a:bodyPr wrap="none" rtlCol="0">
            <a:spAutoFit/>
          </a:bodyPr>
          <a:lstStyle/>
          <a:p>
            <a:r>
              <a:rPr lang="en-US" b="1" dirty="0"/>
              <a:t>Reason for exemption</a:t>
            </a:r>
          </a:p>
        </p:txBody>
      </p:sp>
      <p:sp>
        <p:nvSpPr>
          <p:cNvPr id="25" name="Line 4"/>
          <p:cNvSpPr>
            <a:spLocks noChangeShapeType="1"/>
          </p:cNvSpPr>
          <p:nvPr/>
        </p:nvSpPr>
        <p:spPr bwMode="auto">
          <a:xfrm flipH="1" flipV="1">
            <a:off x="3409406" y="4885510"/>
            <a:ext cx="1079271" cy="13061"/>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83945653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normAutofit/>
          </a:bodyPr>
          <a:lstStyle/>
          <a:p>
            <a:r>
              <a:rPr lang="en-US" altLang="en-US" dirty="0"/>
              <a:t>IRA Penalties</a:t>
            </a:r>
            <a:endParaRPr lang="en-US" altLang="en-US" sz="2000" dirty="0"/>
          </a:p>
        </p:txBody>
      </p:sp>
      <p:sp>
        <p:nvSpPr>
          <p:cNvPr id="565251" name="Rectangle 3"/>
          <p:cNvSpPr>
            <a:spLocks noGrp="1" noChangeArrowheads="1"/>
          </p:cNvSpPr>
          <p:nvPr>
            <p:ph idx="1"/>
          </p:nvPr>
        </p:nvSpPr>
        <p:spPr>
          <a:xfrm>
            <a:off x="609600" y="1524000"/>
            <a:ext cx="8305800" cy="4984376"/>
          </a:xfrm>
        </p:spPr>
        <p:txBody>
          <a:bodyPr>
            <a:normAutofit/>
          </a:bodyPr>
          <a:lstStyle/>
          <a:p>
            <a:pPr marL="274320" indent="-274320"/>
            <a:r>
              <a:rPr lang="en-US" altLang="en-US" dirty="0"/>
              <a:t> Failure to take full Required Minimum Distribution (RMD) penalty</a:t>
            </a:r>
          </a:p>
          <a:p>
            <a:r>
              <a:rPr lang="en-US" altLang="en-US" dirty="0"/>
              <a:t> Counselor not expected to review all plans and verify that required distributions were taken</a:t>
            </a:r>
          </a:p>
          <a:p>
            <a:r>
              <a:rPr lang="en-US" altLang="en-US" dirty="0"/>
              <a:t> Can request waiver if:</a:t>
            </a:r>
          </a:p>
          <a:p>
            <a:pPr lvl="1"/>
            <a:r>
              <a:rPr lang="en-US" altLang="en-US" dirty="0"/>
              <a:t> Taxpayer missed taking all or part of RMD</a:t>
            </a:r>
          </a:p>
          <a:p>
            <a:pPr lvl="1"/>
            <a:r>
              <a:rPr lang="en-US" altLang="en-US" dirty="0"/>
              <a:t> Shortfall in amount of distribution due to reasonable error</a:t>
            </a:r>
          </a:p>
          <a:p>
            <a:pPr lvl="1"/>
            <a:r>
              <a:rPr lang="en-US" altLang="en-US" dirty="0"/>
              <a:t> Taxpayer is taking reasonable steps to remedy shortfall</a:t>
            </a:r>
          </a:p>
          <a:p>
            <a:r>
              <a:rPr lang="en-US" altLang="en-US" dirty="0"/>
              <a:t> Use Form 5329 Part IX to request waiver</a:t>
            </a:r>
          </a:p>
          <a:p>
            <a:pPr lvl="1"/>
            <a:r>
              <a:rPr lang="en-US" altLang="en-US" dirty="0"/>
              <a:t> Enter waiver request in Federal Section \ Other Taxes \ Tax on Early Distribution Form 5329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92</a:t>
            </a:fld>
            <a:endParaRPr lang="en-US" dirty="0"/>
          </a:p>
        </p:txBody>
      </p:sp>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pic>
        <p:nvPicPr>
          <p:cNvPr id="8" name="Picture 7"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16791482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 name="Content Placeholder 37"/>
          <p:cNvPicPr>
            <a:picLocks noGrp="1" noChangeAspect="1"/>
          </p:cNvPicPr>
          <p:nvPr>
            <p:ph idx="1"/>
          </p:nvPr>
        </p:nvPicPr>
        <p:blipFill>
          <a:blip r:embed="rId3"/>
          <a:stretch>
            <a:fillRect/>
          </a:stretch>
        </p:blipFill>
        <p:spPr>
          <a:xfrm>
            <a:off x="609599" y="1574800"/>
            <a:ext cx="7724776" cy="4254499"/>
          </a:xfrm>
          <a:prstGeom prst="rect">
            <a:avLst/>
          </a:prstGeom>
        </p:spPr>
      </p:pic>
      <p:sp>
        <p:nvSpPr>
          <p:cNvPr id="565250" name="Rectangle 2"/>
          <p:cNvSpPr>
            <a:spLocks noGrp="1" noChangeArrowheads="1"/>
          </p:cNvSpPr>
          <p:nvPr>
            <p:ph type="title"/>
          </p:nvPr>
        </p:nvSpPr>
        <p:spPr>
          <a:xfrm>
            <a:off x="609600" y="277813"/>
            <a:ext cx="8229600" cy="1143000"/>
          </a:xfrm>
        </p:spPr>
        <p:txBody>
          <a:bodyPr>
            <a:normAutofit/>
          </a:bodyPr>
          <a:lstStyle/>
          <a:p>
            <a:r>
              <a:rPr lang="en-US" altLang="en-US" dirty="0"/>
              <a:t>Waiver Request for Failure to take RMD</a:t>
            </a:r>
            <a:br>
              <a:rPr lang="en-US" altLang="en-US" dirty="0"/>
            </a:br>
            <a:r>
              <a:rPr lang="en-US" sz="2000" dirty="0">
                <a:solidFill>
                  <a:srgbClr val="0070C0"/>
                </a:solidFill>
              </a:rPr>
              <a:t>Federal section \ Other Taxes \ Tax on Early Distribution (Form 5329)</a:t>
            </a:r>
            <a:endParaRPr lang="en-US" altLang="en-US" sz="2000" dirty="0">
              <a:solidFill>
                <a:srgbClr val="00B0F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93</a:t>
            </a:fld>
            <a:endParaRPr lang="en-US" dirty="0"/>
          </a:p>
        </p:txBody>
      </p:sp>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pic>
        <p:nvPicPr>
          <p:cNvPr id="8" name="Picture 7" descr="NJ TaxSlayer" title="NJ TaxSlayer"/>
          <p:cNvPicPr>
            <a:picLocks noChangeAspect="1"/>
          </p:cNvPicPr>
          <p:nvPr/>
        </p:nvPicPr>
        <p:blipFill>
          <a:blip r:embed="rId4" cstate="print"/>
          <a:stretch>
            <a:fillRect/>
          </a:stretch>
        </p:blipFill>
        <p:spPr>
          <a:xfrm>
            <a:off x="0" y="685940"/>
            <a:ext cx="612648" cy="163373"/>
          </a:xfrm>
          <a:prstGeom prst="rect">
            <a:avLst/>
          </a:prstGeom>
        </p:spPr>
      </p:pic>
      <p:sp>
        <p:nvSpPr>
          <p:cNvPr id="11" name="TextBox 10"/>
          <p:cNvSpPr txBox="1"/>
          <p:nvPr/>
        </p:nvSpPr>
        <p:spPr>
          <a:xfrm>
            <a:off x="1828799" y="2272552"/>
            <a:ext cx="3877985"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RMD that should have been taken</a:t>
            </a:r>
          </a:p>
        </p:txBody>
      </p:sp>
      <p:sp>
        <p:nvSpPr>
          <p:cNvPr id="14" name="Oval 4"/>
          <p:cNvSpPr>
            <a:spLocks noChangeArrowheads="1"/>
          </p:cNvSpPr>
          <p:nvPr/>
        </p:nvSpPr>
        <p:spPr bwMode="auto">
          <a:xfrm>
            <a:off x="609601" y="2272552"/>
            <a:ext cx="493058" cy="34962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6"/>
          </p:cNvCxnSpPr>
          <p:nvPr/>
        </p:nvCxnSpPr>
        <p:spPr bwMode="auto">
          <a:xfrm flipH="1" flipV="1">
            <a:off x="1102659" y="2447364"/>
            <a:ext cx="726140" cy="9854"/>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1828799" y="2944904"/>
            <a:ext cx="2646878"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Amount actually taken</a:t>
            </a:r>
          </a:p>
        </p:txBody>
      </p:sp>
      <p:sp>
        <p:nvSpPr>
          <p:cNvPr id="21" name="Oval 4"/>
          <p:cNvSpPr>
            <a:spLocks noChangeArrowheads="1"/>
          </p:cNvSpPr>
          <p:nvPr/>
        </p:nvSpPr>
        <p:spPr bwMode="auto">
          <a:xfrm>
            <a:off x="609599" y="2978251"/>
            <a:ext cx="402383" cy="33598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a:endCxn id="21" idx="6"/>
          </p:cNvCxnSpPr>
          <p:nvPr/>
        </p:nvCxnSpPr>
        <p:spPr bwMode="auto">
          <a:xfrm flipH="1" flipV="1">
            <a:off x="1011982" y="3146244"/>
            <a:ext cx="816818" cy="25974"/>
          </a:xfrm>
          <a:prstGeom prst="straightConnector1">
            <a:avLst/>
          </a:prstGeom>
          <a:noFill/>
          <a:ln w="38100" cap="flat" cmpd="sng" algn="ctr">
            <a:solidFill>
              <a:srgbClr val="FF0000"/>
            </a:solidFill>
            <a:prstDash val="solid"/>
            <a:round/>
            <a:headEnd type="none" w="med" len="med"/>
            <a:tailEnd type="triangle"/>
          </a:ln>
          <a:effectLst/>
        </p:spPr>
      </p:cxnSp>
      <p:sp>
        <p:nvSpPr>
          <p:cNvPr id="24" name="TextBox 23"/>
          <p:cNvSpPr txBox="1"/>
          <p:nvPr/>
        </p:nvSpPr>
        <p:spPr>
          <a:xfrm>
            <a:off x="1828799" y="3946761"/>
            <a:ext cx="2933239"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Waiver for additional tax</a:t>
            </a:r>
          </a:p>
        </p:txBody>
      </p:sp>
      <p:sp>
        <p:nvSpPr>
          <p:cNvPr id="27" name="Oval 4"/>
          <p:cNvSpPr>
            <a:spLocks noChangeArrowheads="1"/>
          </p:cNvSpPr>
          <p:nvPr/>
        </p:nvSpPr>
        <p:spPr bwMode="auto">
          <a:xfrm>
            <a:off x="654938" y="4017900"/>
            <a:ext cx="402383" cy="29819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8" name="Straight Arrow Connector 27"/>
          <p:cNvCxnSpPr>
            <a:stCxn id="24" idx="1"/>
            <a:endCxn id="27" idx="6"/>
          </p:cNvCxnSpPr>
          <p:nvPr/>
        </p:nvCxnSpPr>
        <p:spPr bwMode="auto">
          <a:xfrm flipH="1">
            <a:off x="1057321" y="4131427"/>
            <a:ext cx="771478" cy="35570"/>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4648200" y="4579286"/>
            <a:ext cx="2646878"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Explanation for waiver</a:t>
            </a:r>
          </a:p>
        </p:txBody>
      </p:sp>
      <p:sp>
        <p:nvSpPr>
          <p:cNvPr id="32" name="Oval 4"/>
          <p:cNvSpPr>
            <a:spLocks noChangeArrowheads="1"/>
          </p:cNvSpPr>
          <p:nvPr/>
        </p:nvSpPr>
        <p:spPr bwMode="auto">
          <a:xfrm>
            <a:off x="654938" y="4692287"/>
            <a:ext cx="3515618" cy="29190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3" name="Straight Arrow Connector 32"/>
          <p:cNvCxnSpPr/>
          <p:nvPr/>
        </p:nvCxnSpPr>
        <p:spPr bwMode="auto">
          <a:xfrm flipH="1">
            <a:off x="4181129" y="4838238"/>
            <a:ext cx="467071"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09929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21" grpId="0" animBg="1" autoUpdateAnimBg="0"/>
      <p:bldP spid="27" grpId="0" animBg="1" autoUpdateAnimBg="0"/>
      <p:bldP spid="32" grpId="0" animBg="1" autoUpdateAnimBg="0"/>
    </p:bldLst>
  </p:timing>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 Template</Template>
  <TotalTime>10</TotalTime>
  <Words>9365</Words>
  <Application>Microsoft Office PowerPoint</Application>
  <PresentationFormat>On-screen Show (4:3)</PresentationFormat>
  <Paragraphs>1207</Paragraphs>
  <Slides>93</Slides>
  <Notes>93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ＭＳ Ｐゴシック</vt:lpstr>
      <vt:lpstr>Arial</vt:lpstr>
      <vt:lpstr>Calibri</vt:lpstr>
      <vt:lpstr>Verdana</vt:lpstr>
      <vt:lpstr>Wingdings</vt:lpstr>
      <vt:lpstr>NJ Template 06</vt:lpstr>
      <vt:lpstr>Retirement Income Pensions/Annuities Social Security/Railroad Retirement Benefits/  IRAs/401Ks</vt:lpstr>
      <vt:lpstr>Types Of Retirement Income</vt:lpstr>
      <vt:lpstr>Retirement Income Definitions</vt:lpstr>
      <vt:lpstr>IRAs – Individual Retirement Accounts</vt:lpstr>
      <vt:lpstr>Reporting IRA Contributions to Taxpayer</vt:lpstr>
      <vt:lpstr>Traditional IRA</vt:lpstr>
      <vt:lpstr>Traditional IRA</vt:lpstr>
      <vt:lpstr>Traditional IRA with Non-Deductible Contributions</vt:lpstr>
      <vt:lpstr>Traditional IRA with Non-Deductible Contributions</vt:lpstr>
      <vt:lpstr>Roth IRA</vt:lpstr>
      <vt:lpstr>Roth IRA</vt:lpstr>
      <vt:lpstr>Traditional IRAs &amp; Roth IRAs</vt:lpstr>
      <vt:lpstr>Traditional IRAs &amp; Roth IRAs</vt:lpstr>
      <vt:lpstr>401k Plans</vt:lpstr>
      <vt:lpstr>Types of Retirement Income  Tax Forms</vt:lpstr>
      <vt:lpstr>Sample 1099-R</vt:lpstr>
      <vt:lpstr>1099-R Distributions</vt:lpstr>
      <vt:lpstr>1099-R Distributions</vt:lpstr>
      <vt:lpstr>TS – Distribution from Retirement Plan – Form 1099-R Federal section \ Income \ Enter Myself \ IRA/Pension Distributions (1099-R, 1099-SSA) \ Add or Edit a 1099-R</vt:lpstr>
      <vt:lpstr>TS – Distribution from Retirement Plan – Form 1099-R Federal section \ Income \ Enter Myself \ IRA/Pension Distributions (1099-R, 1099-SSA) \ Add or Edit a 1099-R</vt:lpstr>
      <vt:lpstr>Distribution from Retirement - Form 1099-R – TS Tips</vt:lpstr>
      <vt:lpstr>Distribution from Retirement Form 1099-R – TS Tips</vt:lpstr>
      <vt:lpstr>Pension &amp; Annuity Partially Taxable Distribution - Simplified General Rule Worksheet</vt:lpstr>
      <vt:lpstr>Pension &amp; Annuity Partially Taxable Distribution - Simplified General Rule Worksheet</vt:lpstr>
      <vt:lpstr>Pension &amp; Annuity Partially Taxable Distribution - Simplified General Rule Worksheet</vt:lpstr>
      <vt:lpstr>Pension &amp; Annuity Distribution Simplified General Rule Special Case</vt:lpstr>
      <vt:lpstr>TS – Options for Calculating Taxable Amount of Pension Distribution – Form 1099-R Federal section \ Income \ Enter Myself \ IRA/Pension Distributions (1099-R, 1099-SSA) \ Add or Edit a 1099-R</vt:lpstr>
      <vt:lpstr>TS – Calculating Taxable Amount of Pension Distribution Federal section \ Income \ Enter Myself \ IRA/Pension Distributions (1099-R, 1099-SSA) \ Add or Edit a 1099-R \ Calculate Taxable Amount</vt:lpstr>
      <vt:lpstr>TS - Simplified General Rule Worksheet Federal section \ Income \ Enter Myself \ IRA/Pension Distributions (1099-R, 1099-SSA) \ Add or Edit a 1099-R \ Calculate Taxable Amount \ Simplified General Rule Worksheet</vt:lpstr>
      <vt:lpstr>Simplified General Rules Worksheet - TS Tips</vt:lpstr>
      <vt:lpstr>Simplified General Rules Worksheet - TS Tips</vt:lpstr>
      <vt:lpstr>TS – Annuity/Pension Exclusion Calculator - Simplified General Rule Worksheet Bogart Annuity Calculator / TaxPrep4Free.org Preparer page</vt:lpstr>
      <vt:lpstr>TS - Nontaxable Portion of Retirement Distribution – Simplified General Rule Worksheet  Bogart Annuity Calculator on TaxPrep4Free.org Preparer page</vt:lpstr>
      <vt:lpstr>TS – Taxable Amount of 1099-R Distribution Based on Simplified General Rule Worksheet Federal section \ Income \ Enter Myself \ IRA/Pension Distributions (1099-R, 1099-SSA) \ Add or Edit a 1099-R</vt:lpstr>
      <vt:lpstr>TS - Retirement Income on 1040 Line 16</vt:lpstr>
      <vt:lpstr>TS – Simplified Method Worksheet in PDF Packet for Taxpayer Records</vt:lpstr>
      <vt:lpstr>1099 Distributions – Exclusions from Taxable Income</vt:lpstr>
      <vt:lpstr>Rollovers</vt:lpstr>
      <vt:lpstr>Direct IRA Trustee-to-Trustee Transfer</vt:lpstr>
      <vt:lpstr>Direct Rollover from a Qualified Retirement Plan (Taxpayer Does Not Receive Money)</vt:lpstr>
      <vt:lpstr>Indirect 60-Day IRA Rollover (Taxpayer Receives Money)</vt:lpstr>
      <vt:lpstr>Indirect 60-Day IRA Rollover (Taxpayer Receives Money)</vt:lpstr>
      <vt:lpstr>TS – 1099-R Rollover Federal section \ Income \ Enter Myself \ IRA/Pension Distributions (1099-R, 1099-SSA) \ Add or Edit a 1099-R</vt:lpstr>
      <vt:lpstr>TS – Printed 1040 Line 15b - Showing Rollover</vt:lpstr>
      <vt:lpstr>Public Safety Officer Pension</vt:lpstr>
      <vt:lpstr>Public Safety Officer Pension</vt:lpstr>
      <vt:lpstr>TS – Options for Calculating Taxable Amount of Public Safety Officer Pension Distribution – Form 1099-R Federal section \ Income \ Enter Myself \ IRA/Pension Distributions (1099-R, 1099-SSA) \ Add or Edit a 1099-R</vt:lpstr>
      <vt:lpstr>TS – Distribution from Retirement Plan – Form 1099-R Federal section \ Income \ Enter Myself \ IRA/Pension Distributions (1099-R, 1099-SSA) \ Add or Edit a 1099-R \ Calculate Taxable Amount</vt:lpstr>
      <vt:lpstr>TS – Distribution from Retirement Plan – Form 1099-R Federal section \ Income \ Enter Myself \ IRA/Pension Distributions (1099-R, 1099-SSA) \ Add or Edit a 1099-R \ Calculate Taxable Amount \ Public Safety Officers Distribution</vt:lpstr>
      <vt:lpstr>TS – Public Safety Officer Pension Federal section \ Income \ Enter Myself \ IRA/ Pension Distributions (1099-R, 1099-SSA) \ Nontaxable Distributions</vt:lpstr>
      <vt:lpstr>TS – Taxable Amount of Public Safety Officer Pension Distribution – Form 1099-R Federal section \ Income \ Enter Myself \ IRA/Pension Distributions (1099-R, 1099-SSA) \ Add or Edit a 1099-R</vt:lpstr>
      <vt:lpstr>Tax-Free Exchanges</vt:lpstr>
      <vt:lpstr>Other Special 1099-R Cases</vt:lpstr>
      <vt:lpstr>Other Special 1099-R Cases</vt:lpstr>
      <vt:lpstr>NJ Retirement Income Topics</vt:lpstr>
      <vt:lpstr>Military Pensions on NJ Return</vt:lpstr>
      <vt:lpstr>NJ 1040 Line 19 Pensions/Annuities/IRA Withdrawals</vt:lpstr>
      <vt:lpstr>NJ 1040 Line 19b – Excludable Pensions, Annuities, &amp; IRA Withdrawals</vt:lpstr>
      <vt:lpstr>NJ 1040 Line 19b – Excludable Pensions, Annuities, &amp; IRA Withdrawals</vt:lpstr>
      <vt:lpstr>TS - Retirement Income on NJ 1040 Lines 19a &amp; 19b</vt:lpstr>
      <vt:lpstr>Rules on Taxability Of Retirement Income - NJ</vt:lpstr>
      <vt:lpstr>IRAs, 403b, 457b, Thrift Savings Plans</vt:lpstr>
      <vt:lpstr>NJ IRA Worksheet on TaxPrep4Free.org to determine Taxable and Nontaxable Portions of IRAs, 403b, 457b, Thrift Savings Plans</vt:lpstr>
      <vt:lpstr>Adjustments on NJ Checklist to Reflect Taxable and Nontaxable Portions of IRAs, 403b, 457b, Thrift Savings Plans</vt:lpstr>
      <vt:lpstr>NJ Contributory Pensions</vt:lpstr>
      <vt:lpstr>NJ Contributory Pensions</vt:lpstr>
      <vt:lpstr>Example of NJ Contributory Pension</vt:lpstr>
      <vt:lpstr>NJ 3-Year Rule for Pensions Qualifications</vt:lpstr>
      <vt:lpstr>NJ 3-Year Rule for Pensions Qualifications</vt:lpstr>
      <vt:lpstr>NJ Pension Exclusion  Qualifications</vt:lpstr>
      <vt:lpstr>NJ Pension Exclusion  Annual Amounts</vt:lpstr>
      <vt:lpstr>Other Retirement Income Exclusions - NJ1040 Line 27b</vt:lpstr>
      <vt:lpstr>Other Retirement Income Exclusions: Unclaimed Pension Exclusion</vt:lpstr>
      <vt:lpstr>NJ Other Retirement Income Exclusions:  For  Taxpayers Unable to Receive SS/RR Benefits</vt:lpstr>
      <vt:lpstr>TS – Additional Questions for Other Retirement Income Exclusion State Section \ Edit \ Enter Myself \ Subtractions from Income</vt:lpstr>
      <vt:lpstr>Other Topics Relating to Retirement Income</vt:lpstr>
      <vt:lpstr>Railroad Retirement Benefits Tier 2  (Pension Equivalent)</vt:lpstr>
      <vt:lpstr>Sample Railroad Retirement (RR) Benefits Tier 2</vt:lpstr>
      <vt:lpstr>TS – Railroad Retirement Benefits Tier 2 Federal section \ Income \ Enter Myself \ IRA/ Pension Distributions (1099-R, 1099-SSA) \ RRB-1099-R</vt:lpstr>
      <vt:lpstr>Railroad Retirement Benefits Tier 2 – TS Tips</vt:lpstr>
      <vt:lpstr>Disability Income Reported on 1099-R</vt:lpstr>
      <vt:lpstr>Disability Income on Form 1099-R</vt:lpstr>
      <vt:lpstr>TS – Disability Income Reported on 1099-R Federal section \ Income \ Enter Myself \ IRA/Pension Distributions (1099-R, 1099-SSA) \ Add or Edit a RRB-1099-R</vt:lpstr>
      <vt:lpstr>Disability Pension on NJ Return</vt:lpstr>
      <vt:lpstr>Disability Pension on NJ Return</vt:lpstr>
      <vt:lpstr>IRA Penalties</vt:lpstr>
      <vt:lpstr>IRA Penalties</vt:lpstr>
      <vt:lpstr>Form 5329 – Exclusions to 1099-R Box 7 Code 1 Penalty for Early Distribution</vt:lpstr>
      <vt:lpstr>TS – Early Distribution Penalty Federal section \ Income \ Enter Myself \ IRA/Pension Distributions (1099-R, 1099-SSA) \ Add or Edit a 1099-R</vt:lpstr>
      <vt:lpstr>TS – Early Distribution Penalty Federal section \ Income \ Enter Myself \ IRA/Pension Distributions (1099-R, 1099-SSA) \ Add or Edit a 1099-R \ Form 1099-R Distribution Penalty</vt:lpstr>
      <vt:lpstr>TS – Early Distribution Penalty Federal section \ Other Taxes \ Tax on Early Distribution (Form 5329)</vt:lpstr>
      <vt:lpstr>IRA Penalties</vt:lpstr>
      <vt:lpstr>Waiver Request for Failure to take RMD Federal section \ Other Taxes \ Tax on Early Distribution (Form 5329)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NJTL-00</dc:title>
  <dc:creator>Al TP4F</dc:creator>
  <cp:lastModifiedBy>Al TP4F</cp:lastModifiedBy>
  <cp:revision>5</cp:revision>
  <dcterms:created xsi:type="dcterms:W3CDTF">2017-12-08T09:50:38Z</dcterms:created>
  <dcterms:modified xsi:type="dcterms:W3CDTF">2017-12-08T11:14:39Z</dcterms:modified>
</cp:coreProperties>
</file>